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2"/>
  </p:notesMasterIdLst>
  <p:sldIdLst>
    <p:sldId id="259" r:id="rId5"/>
    <p:sldId id="260" r:id="rId6"/>
    <p:sldId id="258" r:id="rId7"/>
    <p:sldId id="261" r:id="rId8"/>
    <p:sldId id="262" r:id="rId9"/>
    <p:sldId id="263" r:id="rId10"/>
    <p:sldId id="264" r:id="rId1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pitchFamily="34" charset="0"/>
        <a:ea typeface="+mn-ea"/>
        <a:cs typeface="Arial" charset="0"/>
      </a:defRPr>
    </a:lvl1pPr>
    <a:lvl2pPr marL="457200" algn="l" defTabSz="457200" rtl="0" fontAlgn="base">
      <a:spcBef>
        <a:spcPct val="0"/>
      </a:spcBef>
      <a:spcAft>
        <a:spcPct val="0"/>
      </a:spcAft>
      <a:defRPr kern="1200">
        <a:solidFill>
          <a:schemeClr val="tx1"/>
        </a:solidFill>
        <a:latin typeface="Calibri" pitchFamily="34" charset="0"/>
        <a:ea typeface="+mn-ea"/>
        <a:cs typeface="Arial" charset="0"/>
      </a:defRPr>
    </a:lvl2pPr>
    <a:lvl3pPr marL="914400" algn="l" defTabSz="457200" rtl="0" fontAlgn="base">
      <a:spcBef>
        <a:spcPct val="0"/>
      </a:spcBef>
      <a:spcAft>
        <a:spcPct val="0"/>
      </a:spcAft>
      <a:defRPr kern="1200">
        <a:solidFill>
          <a:schemeClr val="tx1"/>
        </a:solidFill>
        <a:latin typeface="Calibri" pitchFamily="34" charset="0"/>
        <a:ea typeface="+mn-ea"/>
        <a:cs typeface="Arial" charset="0"/>
      </a:defRPr>
    </a:lvl3pPr>
    <a:lvl4pPr marL="1371600" algn="l" defTabSz="457200" rtl="0" fontAlgn="base">
      <a:spcBef>
        <a:spcPct val="0"/>
      </a:spcBef>
      <a:spcAft>
        <a:spcPct val="0"/>
      </a:spcAft>
      <a:defRPr kern="1200">
        <a:solidFill>
          <a:schemeClr val="tx1"/>
        </a:solidFill>
        <a:latin typeface="Calibri" pitchFamily="34" charset="0"/>
        <a:ea typeface="+mn-ea"/>
        <a:cs typeface="Arial" charset="0"/>
      </a:defRPr>
    </a:lvl4pPr>
    <a:lvl5pPr marL="1828800" algn="l" defTabSz="457200"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BC0000"/>
    <a:srgbClr val="A50021"/>
    <a:srgbClr val="FF66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917" autoAdjust="0"/>
  </p:normalViewPr>
  <p:slideViewPr>
    <p:cSldViewPr snapToGrid="0" snapToObjects="1">
      <p:cViewPr>
        <p:scale>
          <a:sx n="100" d="100"/>
          <a:sy n="100" d="100"/>
        </p:scale>
        <p:origin x="-294"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12E1277-EB5D-4C4B-95B4-9870EEC73AA6}" type="datetimeFigureOut">
              <a:rPr lang="en-US"/>
              <a:pPr>
                <a:defRPr/>
              </a:pPr>
              <a:t>12/10/2013</a:t>
            </a:fld>
            <a:endParaRPr lang="en-US"/>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PT" noProof="0" smtClean="0"/>
              <a:t>Clique para editar os estilos</a:t>
            </a:r>
          </a:p>
          <a:p>
            <a:pPr lvl="1"/>
            <a:r>
              <a:rPr lang="pt-PT" noProof="0" smtClean="0"/>
              <a:t>Segundo nível</a:t>
            </a:r>
          </a:p>
          <a:p>
            <a:pPr lvl="2"/>
            <a:r>
              <a:rPr lang="pt-PT" noProof="0" smtClean="0"/>
              <a:t>Terceiro nível</a:t>
            </a:r>
          </a:p>
          <a:p>
            <a:pPr lvl="3"/>
            <a:r>
              <a:rPr lang="pt-PT" noProof="0" smtClean="0"/>
              <a:t>Quarto nível</a:t>
            </a:r>
          </a:p>
          <a:p>
            <a:pPr lvl="4"/>
            <a:r>
              <a:rPr lang="pt-PT" noProof="0" smtClean="0"/>
              <a:t>Quinto nível</a:t>
            </a:r>
            <a:endParaRPr lang="en-US" noProof="0"/>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05D9C82-3A15-45C9-888C-5C9A70933E5A}" type="slidenum">
              <a:rPr lang="en-US"/>
              <a:pPr>
                <a:defRPr/>
              </a:pPr>
              <a:t>‹#›</a:t>
            </a:fld>
            <a:endParaRPr lang="en-US"/>
          </a:p>
        </p:txBody>
      </p:sp>
    </p:spTree>
    <p:extLst>
      <p:ext uri="{BB962C8B-B14F-4D97-AF65-F5344CB8AC3E}">
        <p14:creationId xmlns:p14="http://schemas.microsoft.com/office/powerpoint/2010/main" val="41637283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defRPr/>
            </a:pPr>
            <a:r>
              <a:rPr lang="lt-LT" b="1" u="sng" dirty="0" smtClean="0">
                <a:solidFill>
                  <a:srgbClr val="FF0000"/>
                </a:solidFill>
              </a:rPr>
              <a:t>Projekto išteklių ar medžiagos įkėlimas:</a:t>
            </a:r>
            <a:endParaRPr lang="en-GB" b="1" u="sng" dirty="0" smtClean="0">
              <a:solidFill>
                <a:srgbClr val="FF0000"/>
              </a:solidFill>
            </a:endParaRPr>
          </a:p>
          <a:p>
            <a:pPr marL="228600" indent="-228600" eaLnBrk="1" hangingPunct="1">
              <a:spcBef>
                <a:spcPct val="0"/>
              </a:spcBef>
              <a:buFontTx/>
              <a:buAutoNum type="arabicPeriod"/>
              <a:defRPr/>
            </a:pPr>
            <a:r>
              <a:rPr lang="lt-LT" dirty="0" smtClean="0">
                <a:solidFill>
                  <a:schemeClr val="tx2"/>
                </a:solidFill>
              </a:rPr>
              <a:t>Pasiruoškite įkeliamą dokumentą. </a:t>
            </a:r>
          </a:p>
          <a:p>
            <a:pPr marL="228600" indent="-228600" eaLnBrk="1" hangingPunct="1">
              <a:spcBef>
                <a:spcPct val="0"/>
              </a:spcBef>
              <a:buFontTx/>
              <a:buAutoNum type="arabicPeriod"/>
              <a:defRPr/>
            </a:pPr>
            <a:r>
              <a:rPr lang="lt-LT" dirty="0" smtClean="0">
                <a:solidFill>
                  <a:schemeClr val="tx2"/>
                </a:solidFill>
              </a:rPr>
              <a:t>Meniu punkte </a:t>
            </a:r>
            <a:r>
              <a:rPr lang="lt-LT" b="1" dirty="0" smtClean="0">
                <a:solidFill>
                  <a:schemeClr val="tx2"/>
                </a:solidFill>
              </a:rPr>
              <a:t>Įterpimas</a:t>
            </a:r>
            <a:r>
              <a:rPr lang="lt-LT" dirty="0" smtClean="0">
                <a:solidFill>
                  <a:schemeClr val="tx2"/>
                </a:solidFill>
              </a:rPr>
              <a:t> pasirinkite komandą </a:t>
            </a:r>
            <a:r>
              <a:rPr lang="lt-LT" b="1" dirty="0" smtClean="0">
                <a:solidFill>
                  <a:schemeClr val="tx2"/>
                </a:solidFill>
              </a:rPr>
              <a:t>Objektas. </a:t>
            </a:r>
          </a:p>
          <a:p>
            <a:pPr marL="228600" indent="-228600" eaLnBrk="1" hangingPunct="1">
              <a:spcBef>
                <a:spcPct val="0"/>
              </a:spcBef>
              <a:buFontTx/>
              <a:buAutoNum type="arabicPeriod"/>
              <a:defRPr/>
            </a:pPr>
            <a:r>
              <a:rPr lang="lt-LT" dirty="0" smtClean="0">
                <a:solidFill>
                  <a:schemeClr val="tx2"/>
                </a:solidFill>
              </a:rPr>
              <a:t>Atsivėrusiame dialogo lange pasirinkite  komandą</a:t>
            </a:r>
            <a:r>
              <a:rPr lang="lt-LT" b="1" dirty="0" smtClean="0">
                <a:solidFill>
                  <a:schemeClr val="tx2"/>
                </a:solidFill>
              </a:rPr>
              <a:t> Kurti iš failo...</a:t>
            </a:r>
            <a:r>
              <a:rPr lang="lt-LT" dirty="0" smtClean="0">
                <a:solidFill>
                  <a:schemeClr val="tx2"/>
                </a:solidFill>
              </a:rPr>
              <a:t> </a:t>
            </a:r>
          </a:p>
          <a:p>
            <a:pPr marL="228600" indent="-228600" eaLnBrk="1" hangingPunct="1">
              <a:spcBef>
                <a:spcPct val="0"/>
              </a:spcBef>
              <a:buFontTx/>
              <a:buAutoNum type="arabicPeriod"/>
              <a:defRPr/>
            </a:pPr>
            <a:r>
              <a:rPr lang="lt-LT" dirty="0" smtClean="0">
                <a:solidFill>
                  <a:schemeClr val="tx2"/>
                </a:solidFill>
              </a:rPr>
              <a:t>Spustelėkite mygtuką </a:t>
            </a:r>
            <a:r>
              <a:rPr lang="lt-LT" b="1" dirty="0" smtClean="0">
                <a:solidFill>
                  <a:schemeClr val="tx2"/>
                </a:solidFill>
              </a:rPr>
              <a:t>Naršyti</a:t>
            </a:r>
            <a:r>
              <a:rPr lang="lt-LT" dirty="0" smtClean="0">
                <a:solidFill>
                  <a:schemeClr val="tx2"/>
                </a:solidFill>
              </a:rPr>
              <a:t>. </a:t>
            </a:r>
          </a:p>
          <a:p>
            <a:pPr marL="228600" indent="-228600" eaLnBrk="1" hangingPunct="1">
              <a:spcBef>
                <a:spcPct val="0"/>
              </a:spcBef>
              <a:buFontTx/>
              <a:buAutoNum type="arabicPeriod"/>
              <a:defRPr/>
            </a:pPr>
            <a:r>
              <a:rPr lang="lt-LT" dirty="0" smtClean="0">
                <a:solidFill>
                  <a:schemeClr val="tx2"/>
                </a:solidFill>
              </a:rPr>
              <a:t>Atsivėrusiame dialogo lange suraskite norimą įkelti failą, jį pažymėkite ir spustelėkite </a:t>
            </a:r>
            <a:r>
              <a:rPr lang="lt-LT" b="1" dirty="0" smtClean="0">
                <a:solidFill>
                  <a:schemeClr val="tx2"/>
                </a:solidFill>
              </a:rPr>
              <a:t>Gerai</a:t>
            </a:r>
            <a:r>
              <a:rPr lang="lt-LT" dirty="0" smtClean="0">
                <a:solidFill>
                  <a:schemeClr val="tx2"/>
                </a:solidFill>
              </a:rPr>
              <a:t>.</a:t>
            </a:r>
          </a:p>
          <a:p>
            <a:pPr marL="228600" indent="-228600" eaLnBrk="1" hangingPunct="1">
              <a:spcBef>
                <a:spcPct val="0"/>
              </a:spcBef>
              <a:buFontTx/>
              <a:buAutoNum type="arabicPeriod"/>
              <a:defRPr/>
            </a:pPr>
            <a:r>
              <a:rPr lang="lt-LT" dirty="0" smtClean="0">
                <a:solidFill>
                  <a:schemeClr val="tx2"/>
                </a:solidFill>
              </a:rPr>
              <a:t>Pažymėkite varnele (tiesiog spustelėkite ant tuščio kvadrato) </a:t>
            </a:r>
            <a:r>
              <a:rPr lang="lt-LT" b="1" dirty="0" smtClean="0">
                <a:solidFill>
                  <a:schemeClr val="tx2"/>
                </a:solidFill>
              </a:rPr>
              <a:t>Rodyti kaip piktogramą</a:t>
            </a:r>
            <a:r>
              <a:rPr lang="lt-LT" dirty="0" smtClean="0">
                <a:solidFill>
                  <a:schemeClr val="tx2"/>
                </a:solidFill>
              </a:rPr>
              <a:t>.</a:t>
            </a:r>
          </a:p>
          <a:p>
            <a:pPr marL="228600" indent="-228600" eaLnBrk="1" hangingPunct="1">
              <a:spcBef>
                <a:spcPct val="0"/>
              </a:spcBef>
              <a:buFontTx/>
              <a:buAutoNum type="arabicPeriod"/>
              <a:defRPr/>
            </a:pPr>
            <a:r>
              <a:rPr lang="lt-LT" dirty="0" smtClean="0">
                <a:solidFill>
                  <a:schemeClr val="tx2"/>
                </a:solidFill>
              </a:rPr>
              <a:t>Spustelėkite mygtuką </a:t>
            </a:r>
            <a:r>
              <a:rPr lang="lt-LT" b="1" dirty="0" smtClean="0">
                <a:solidFill>
                  <a:schemeClr val="tx2"/>
                </a:solidFill>
              </a:rPr>
              <a:t>Keisti piktogramą</a:t>
            </a:r>
            <a:r>
              <a:rPr lang="lt-LT" dirty="0" smtClean="0">
                <a:solidFill>
                  <a:schemeClr val="tx2"/>
                </a:solidFill>
              </a:rPr>
              <a:t>.</a:t>
            </a:r>
          </a:p>
          <a:p>
            <a:pPr marL="228600" indent="-228600" eaLnBrk="1" hangingPunct="1">
              <a:spcBef>
                <a:spcPct val="0"/>
              </a:spcBef>
              <a:buFontTx/>
              <a:buAutoNum type="arabicPeriod"/>
              <a:defRPr/>
            </a:pPr>
            <a:r>
              <a:rPr lang="lt-LT" dirty="0" smtClean="0">
                <a:solidFill>
                  <a:schemeClr val="tx2"/>
                </a:solidFill>
              </a:rPr>
              <a:t>Atsivėrusiame lange pasirinkite norimą piktogramą (paveikslėlį, rodantį Jūsų įterpiamą dokumentą).</a:t>
            </a:r>
          </a:p>
          <a:p>
            <a:pPr marL="228600" indent="-228600" eaLnBrk="1" hangingPunct="1">
              <a:spcBef>
                <a:spcPct val="0"/>
              </a:spcBef>
              <a:buFontTx/>
              <a:buAutoNum type="arabicPeriod"/>
              <a:defRPr/>
            </a:pPr>
            <a:r>
              <a:rPr lang="lt-LT" dirty="0" smtClean="0">
                <a:solidFill>
                  <a:schemeClr val="tx2"/>
                </a:solidFill>
              </a:rPr>
              <a:t>Antraštės laukelyje įrašykite norimą dokumento pavadinimą ir paspauskite mygtuką </a:t>
            </a:r>
            <a:r>
              <a:rPr lang="lt-LT" b="1" dirty="0" smtClean="0">
                <a:solidFill>
                  <a:schemeClr val="tx2"/>
                </a:solidFill>
              </a:rPr>
              <a:t>Gerai</a:t>
            </a:r>
            <a:r>
              <a:rPr lang="lt-LT" dirty="0" smtClean="0">
                <a:solidFill>
                  <a:schemeClr val="tx2"/>
                </a:solidFill>
              </a:rPr>
              <a:t>.</a:t>
            </a:r>
          </a:p>
          <a:p>
            <a:pPr marL="228600" indent="-228600" eaLnBrk="1" hangingPunct="1">
              <a:spcBef>
                <a:spcPct val="0"/>
              </a:spcBef>
              <a:buFontTx/>
              <a:buAutoNum type="arabicPeriod"/>
              <a:defRPr/>
            </a:pPr>
            <a:r>
              <a:rPr lang="lt-LT" dirty="0" smtClean="0">
                <a:solidFill>
                  <a:schemeClr val="tx2"/>
                </a:solidFill>
              </a:rPr>
              <a:t>Įkėlę dokumentą, turite nurodyti veiksmus, kurie bus atliekami demonstruojant pateiktį. Tam reikia pažymėti įkeltą failą (jis bus „įrėmintas“).</a:t>
            </a:r>
          </a:p>
          <a:p>
            <a:pPr marL="228600" indent="-228600" eaLnBrk="1" hangingPunct="1">
              <a:spcBef>
                <a:spcPct val="0"/>
              </a:spcBef>
              <a:buFontTx/>
              <a:buAutoNum type="arabicPeriod"/>
              <a:defRPr/>
            </a:pPr>
            <a:r>
              <a:rPr lang="lt-LT" dirty="0" smtClean="0">
                <a:solidFill>
                  <a:schemeClr val="tx2"/>
                </a:solidFill>
              </a:rPr>
              <a:t>Meniu juostoje (ekrano viršuje) pasirinkite komandą </a:t>
            </a:r>
            <a:r>
              <a:rPr lang="lt-LT" b="1" dirty="0" smtClean="0">
                <a:solidFill>
                  <a:schemeClr val="tx2"/>
                </a:solidFill>
              </a:rPr>
              <a:t>Veiksmas</a:t>
            </a:r>
            <a:r>
              <a:rPr lang="lt-LT" dirty="0" smtClean="0">
                <a:solidFill>
                  <a:schemeClr val="tx2"/>
                </a:solidFill>
              </a:rPr>
              <a:t>.</a:t>
            </a:r>
          </a:p>
          <a:p>
            <a:pPr marL="228600" indent="-228600" eaLnBrk="1" hangingPunct="1">
              <a:spcBef>
                <a:spcPct val="0"/>
              </a:spcBef>
              <a:buFontTx/>
              <a:buAutoNum type="arabicPeriod"/>
              <a:defRPr/>
            </a:pPr>
            <a:r>
              <a:rPr lang="lt-LT" dirty="0" smtClean="0">
                <a:solidFill>
                  <a:schemeClr val="tx2"/>
                </a:solidFill>
              </a:rPr>
              <a:t>Atsivėrusiame dialogo lange nurodykite </a:t>
            </a:r>
            <a:r>
              <a:rPr lang="lt-LT" b="1" dirty="0" smtClean="0">
                <a:solidFill>
                  <a:schemeClr val="tx2"/>
                </a:solidFill>
              </a:rPr>
              <a:t>Objekto veiksmą</a:t>
            </a:r>
            <a:r>
              <a:rPr lang="lt-LT" dirty="0" smtClean="0">
                <a:solidFill>
                  <a:schemeClr val="tx2"/>
                </a:solidFill>
              </a:rPr>
              <a:t> (čia Jums bus pateikti visi galimi objekto veiksmai. Pasirinkite labiausiai tinkamą).</a:t>
            </a:r>
          </a:p>
          <a:p>
            <a:pPr marL="228600" indent="-228600" eaLnBrk="1" hangingPunct="1">
              <a:spcBef>
                <a:spcPct val="0"/>
              </a:spcBef>
              <a:buFontTx/>
              <a:buAutoNum type="arabicPeriod"/>
              <a:defRPr/>
            </a:pPr>
            <a:r>
              <a:rPr lang="lt-LT" dirty="0" smtClean="0">
                <a:solidFill>
                  <a:schemeClr val="tx2"/>
                </a:solidFill>
              </a:rPr>
              <a:t>Nurodę objekto veiksmą, spustelėkite mygtuką </a:t>
            </a:r>
            <a:r>
              <a:rPr lang="lt-LT" b="1" dirty="0" smtClean="0">
                <a:solidFill>
                  <a:schemeClr val="tx2"/>
                </a:solidFill>
              </a:rPr>
              <a:t>Gerai</a:t>
            </a:r>
            <a:r>
              <a:rPr lang="lt-LT" dirty="0" smtClean="0">
                <a:solidFill>
                  <a:schemeClr val="tx2"/>
                </a:solidFill>
              </a:rPr>
              <a:t>.</a:t>
            </a:r>
          </a:p>
          <a:p>
            <a:pPr marL="228600" indent="-228600" eaLnBrk="1" hangingPunct="1">
              <a:spcBef>
                <a:spcPct val="0"/>
              </a:spcBef>
              <a:buFontTx/>
              <a:buAutoNum type="arabicPeriod"/>
              <a:defRPr/>
            </a:pPr>
            <a:endParaRPr lang="lt-LT" dirty="0" smtClean="0">
              <a:solidFill>
                <a:schemeClr val="tx2"/>
              </a:solidFill>
            </a:endParaRPr>
          </a:p>
          <a:p>
            <a:pPr eaLnBrk="1" hangingPunct="1">
              <a:spcBef>
                <a:spcPct val="0"/>
              </a:spcBef>
              <a:defRPr/>
            </a:pPr>
            <a:r>
              <a:rPr lang="lt-LT" dirty="0" smtClean="0">
                <a:solidFill>
                  <a:schemeClr val="tx2"/>
                </a:solidFill>
              </a:rPr>
              <a:t>Pateikdami medžiagą, naudokitės nuorodomis į projekto tinklalapius, užduotis, vaizdo ar garso failus. </a:t>
            </a:r>
            <a:r>
              <a:rPr lang="lt-LT" b="1" dirty="0" smtClean="0">
                <a:solidFill>
                  <a:schemeClr val="tx2"/>
                </a:solidFill>
              </a:rPr>
              <a:t>Prašom pačių vaizdo arba garso failų neterpti</a:t>
            </a:r>
            <a:r>
              <a:rPr lang="lt-LT" dirty="0" smtClean="0">
                <a:solidFill>
                  <a:schemeClr val="tx2"/>
                </a:solidFill>
              </a:rPr>
              <a:t>.  </a:t>
            </a:r>
          </a:p>
          <a:p>
            <a:pPr eaLnBrk="1" hangingPunct="1">
              <a:spcBef>
                <a:spcPct val="0"/>
              </a:spcBef>
              <a:defRPr/>
            </a:pPr>
            <a:endParaRPr lang="lt-LT" dirty="0" smtClean="0">
              <a:solidFill>
                <a:schemeClr val="tx2"/>
              </a:solidFill>
            </a:endParaRPr>
          </a:p>
          <a:p>
            <a:pPr eaLnBrk="1" hangingPunct="1">
              <a:spcBef>
                <a:spcPct val="0"/>
              </a:spcBef>
              <a:defRPr/>
            </a:pPr>
            <a:r>
              <a:rPr lang="lt-LT" dirty="0" smtClean="0">
                <a:solidFill>
                  <a:schemeClr val="tx2"/>
                </a:solidFill>
              </a:rPr>
              <a:t>Įterpę </a:t>
            </a:r>
            <a:r>
              <a:rPr lang="lt-LT" b="1" i="1" dirty="0" smtClean="0">
                <a:solidFill>
                  <a:schemeClr val="tx2"/>
                </a:solidFill>
              </a:rPr>
              <a:t>MS Word</a:t>
            </a:r>
            <a:r>
              <a:rPr lang="lt-LT" dirty="0" smtClean="0">
                <a:solidFill>
                  <a:schemeClr val="tx2"/>
                </a:solidFill>
              </a:rPr>
              <a:t> dokumentą, jį galite redaguoti bei keisti ir pateiktyje. </a:t>
            </a:r>
          </a:p>
          <a:p>
            <a:pPr eaLnBrk="1" hangingPunct="1">
              <a:spcBef>
                <a:spcPct val="0"/>
              </a:spcBef>
              <a:defRPr/>
            </a:pPr>
            <a:endParaRPr lang="lt-LT" dirty="0" smtClean="0">
              <a:solidFill>
                <a:schemeClr val="tx2"/>
              </a:solidFill>
            </a:endParaRPr>
          </a:p>
          <a:p>
            <a:pPr eaLnBrk="1" hangingPunct="1">
              <a:spcBef>
                <a:spcPct val="0"/>
              </a:spcBef>
              <a:defRPr/>
            </a:pPr>
            <a:r>
              <a:rPr lang="lt-LT" dirty="0" smtClean="0">
                <a:solidFill>
                  <a:schemeClr val="tx2"/>
                </a:solidFill>
              </a:rPr>
              <a:t>Prašytume įsitikinti, kad Jūs turite visas autorių teises ir leidimus publikuoti nuotraukas, vaizdo siužetus, nes Jūsų darbai bus publikuojami viešai.</a:t>
            </a:r>
          </a:p>
        </p:txBody>
      </p:sp>
      <p:sp>
        <p:nvSpPr>
          <p:cNvPr id="215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0E07526-985C-4E90-88F7-D19AB7291E2D}" type="slidenum">
              <a:rPr lang="en-US" smtClean="0"/>
              <a:pPr fontAlgn="base">
                <a:spcBef>
                  <a:spcPct val="0"/>
                </a:spcBef>
                <a:spcAft>
                  <a:spcPct val="0"/>
                </a:spcAft>
                <a:defRPr/>
              </a:pPr>
              <a:t>4</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lt-LT" smtClean="0"/>
              <a:t>Spustelėję redag. ruoš. pavad. stilių</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Spustelėję redag. ruoš. paantrš. stilių</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DD5599B-D8CE-457B-AD4B-D226D439E820}" type="datetimeFigureOut">
              <a:rPr lang="en-US"/>
              <a:pPr>
                <a:defRPr/>
              </a:pPr>
              <a:t>12/10/2013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CBFD242A-2D90-4B6D-80B3-B5309771EF3F}" type="slidenum">
              <a:rPr lang="en-US"/>
              <a:pPr>
                <a:defRPr/>
              </a:pPr>
              <a:t>‹#›</a:t>
            </a:fld>
            <a:endParaRPr lang="en-US"/>
          </a:p>
        </p:txBody>
      </p:sp>
    </p:spTree>
    <p:extLst>
      <p:ext uri="{BB962C8B-B14F-4D97-AF65-F5344CB8AC3E}">
        <p14:creationId xmlns:p14="http://schemas.microsoft.com/office/powerpoint/2010/main" val="1790880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lt-LT" smtClean="0"/>
              <a:t>Spustelėję redag. ruoš. pavad. stilių</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7B9270D-8075-4E0E-9D7F-9D9601B222FE}" type="datetimeFigureOut">
              <a:rPr lang="en-US"/>
              <a:pPr>
                <a:defRPr/>
              </a:pPr>
              <a:t>12/10/2013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BC5A7552-DAF0-4AEE-AEB1-1E362CC4635D}" type="slidenum">
              <a:rPr lang="en-US"/>
              <a:pPr>
                <a:defRPr/>
              </a:pPr>
              <a:t>‹#›</a:t>
            </a:fld>
            <a:endParaRPr lang="en-US"/>
          </a:p>
        </p:txBody>
      </p:sp>
    </p:spTree>
    <p:extLst>
      <p:ext uri="{BB962C8B-B14F-4D97-AF65-F5344CB8AC3E}">
        <p14:creationId xmlns:p14="http://schemas.microsoft.com/office/powerpoint/2010/main" val="2363113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lt-LT" smtClean="0"/>
              <a:t>Spustelėję redag. ruoš. pavad. stilių</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B4814EF8-BB8E-4B1B-ABF7-E0321EDB60C1}" type="datetimeFigureOut">
              <a:rPr lang="en-US"/>
              <a:pPr>
                <a:defRPr/>
              </a:pPr>
              <a:t>12/10/2013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AE597C79-7DC4-41CD-8963-A67255A51A54}" type="slidenum">
              <a:rPr lang="en-US"/>
              <a:pPr>
                <a:defRPr/>
              </a:pPr>
              <a:t>‹#›</a:t>
            </a:fld>
            <a:endParaRPr lang="en-US"/>
          </a:p>
        </p:txBody>
      </p:sp>
    </p:spTree>
    <p:extLst>
      <p:ext uri="{BB962C8B-B14F-4D97-AF65-F5344CB8AC3E}">
        <p14:creationId xmlns:p14="http://schemas.microsoft.com/office/powerpoint/2010/main" val="3911356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lt-LT" smtClean="0"/>
              <a:t>Spustelėję redag. ruoš. pavad. stilių</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376C7CD-CC9C-4E8A-AE28-2922C0CF6E1E}" type="datetimeFigureOut">
              <a:rPr lang="en-US"/>
              <a:pPr>
                <a:defRPr/>
              </a:pPr>
              <a:t>12/10/2013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054FA29D-04C3-458E-A2F8-8B73D6C18FBD}" type="slidenum">
              <a:rPr lang="en-US"/>
              <a:pPr>
                <a:defRPr/>
              </a:pPr>
              <a:t>‹#›</a:t>
            </a:fld>
            <a:endParaRPr lang="en-US"/>
          </a:p>
        </p:txBody>
      </p:sp>
    </p:spTree>
    <p:extLst>
      <p:ext uri="{BB962C8B-B14F-4D97-AF65-F5344CB8AC3E}">
        <p14:creationId xmlns:p14="http://schemas.microsoft.com/office/powerpoint/2010/main" val="3072313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lt-LT" smtClean="0"/>
              <a:t>Spustelėję redag. ruoš. pavad. stilių</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954C592-8610-4D67-B939-466D11FC7C45}" type="datetimeFigureOut">
              <a:rPr lang="en-US"/>
              <a:pPr>
                <a:defRPr/>
              </a:pPr>
              <a:t>12/10/2013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41009DF-A7F5-4425-9036-7E08C204DB58}" type="slidenum">
              <a:rPr lang="en-US"/>
              <a:pPr>
                <a:defRPr/>
              </a:pPr>
              <a:t>‹#›</a:t>
            </a:fld>
            <a:endParaRPr lang="en-US"/>
          </a:p>
        </p:txBody>
      </p:sp>
    </p:spTree>
    <p:extLst>
      <p:ext uri="{BB962C8B-B14F-4D97-AF65-F5344CB8AC3E}">
        <p14:creationId xmlns:p14="http://schemas.microsoft.com/office/powerpoint/2010/main" val="2763543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lt-LT" smtClean="0"/>
              <a:t>Spustelėję redag. ruoš. pavad. stilių</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980CF0E4-2686-4FE1-82E0-1EA49A76FA1B}" type="datetimeFigureOut">
              <a:rPr lang="en-US"/>
              <a:pPr>
                <a:defRPr/>
              </a:pPr>
              <a:t>12/10/2013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B397DFEE-5915-4B52-BDF2-205FCBDCBA7F}" type="slidenum">
              <a:rPr lang="en-US"/>
              <a:pPr>
                <a:defRPr/>
              </a:pPr>
              <a:t>‹#›</a:t>
            </a:fld>
            <a:endParaRPr lang="en-US"/>
          </a:p>
        </p:txBody>
      </p:sp>
    </p:spTree>
    <p:extLst>
      <p:ext uri="{BB962C8B-B14F-4D97-AF65-F5344CB8AC3E}">
        <p14:creationId xmlns:p14="http://schemas.microsoft.com/office/powerpoint/2010/main" val="3048991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lt-LT" smtClean="0"/>
              <a:t>Spustelėję redag. ruoš. pavad. stilių</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D7A4163-48C7-4A31-9429-17AA07DC607A}" type="datetimeFigureOut">
              <a:rPr lang="en-US"/>
              <a:pPr>
                <a:defRPr/>
              </a:pPr>
              <a:t>12/10/2013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87C6EA4-57FC-4706-A909-AA28BC7C82BF}" type="slidenum">
              <a:rPr lang="en-US"/>
              <a:pPr>
                <a:defRPr/>
              </a:pPr>
              <a:t>‹#›</a:t>
            </a:fld>
            <a:endParaRPr lang="en-US"/>
          </a:p>
        </p:txBody>
      </p:sp>
    </p:spTree>
    <p:extLst>
      <p:ext uri="{BB962C8B-B14F-4D97-AF65-F5344CB8AC3E}">
        <p14:creationId xmlns:p14="http://schemas.microsoft.com/office/powerpoint/2010/main" val="2006203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lt-LT" smtClean="0"/>
              <a:t>Spustelėję redag. ruoš. pavad. stilių</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B1CBBC5C-EF6A-44BE-94BB-1045564329F8}" type="datetimeFigureOut">
              <a:rPr lang="en-US"/>
              <a:pPr>
                <a:defRPr/>
              </a:pPr>
              <a:t>12/10/2013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3CAAF652-E2C9-4CCE-A784-2F152466DC7F}" type="slidenum">
              <a:rPr lang="en-US"/>
              <a:pPr>
                <a:defRPr/>
              </a:pPr>
              <a:t>‹#›</a:t>
            </a:fld>
            <a:endParaRPr lang="en-US"/>
          </a:p>
        </p:txBody>
      </p:sp>
    </p:spTree>
    <p:extLst>
      <p:ext uri="{BB962C8B-B14F-4D97-AF65-F5344CB8AC3E}">
        <p14:creationId xmlns:p14="http://schemas.microsoft.com/office/powerpoint/2010/main" val="1408781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2E81FB92-3FE0-4D81-AF74-E254706FBD65}" type="datetimeFigureOut">
              <a:rPr lang="en-US"/>
              <a:pPr>
                <a:defRPr/>
              </a:pPr>
              <a:t>12/10/2013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53ABC72D-7C69-4853-8635-42E22494D2C5}" type="slidenum">
              <a:rPr lang="en-US"/>
              <a:pPr>
                <a:defRPr/>
              </a:pPr>
              <a:t>‹#›</a:t>
            </a:fld>
            <a:endParaRPr lang="en-US"/>
          </a:p>
        </p:txBody>
      </p:sp>
    </p:spTree>
    <p:extLst>
      <p:ext uri="{BB962C8B-B14F-4D97-AF65-F5344CB8AC3E}">
        <p14:creationId xmlns:p14="http://schemas.microsoft.com/office/powerpoint/2010/main" val="2196836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lt-LT" smtClean="0"/>
              <a:t>Spustelėję redag. ruoš. pavad. stilių</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FA9FB27-6011-42D5-AC40-B481F2CE67AB}" type="datetimeFigureOut">
              <a:rPr lang="en-US"/>
              <a:pPr>
                <a:defRPr/>
              </a:pPr>
              <a:t>12/10/2013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9D5F96FC-8F09-4324-843D-390B6DD4D52B}" type="slidenum">
              <a:rPr lang="en-US"/>
              <a:pPr>
                <a:defRPr/>
              </a:pPr>
              <a:t>‹#›</a:t>
            </a:fld>
            <a:endParaRPr lang="en-US"/>
          </a:p>
        </p:txBody>
      </p:sp>
    </p:spTree>
    <p:extLst>
      <p:ext uri="{BB962C8B-B14F-4D97-AF65-F5344CB8AC3E}">
        <p14:creationId xmlns:p14="http://schemas.microsoft.com/office/powerpoint/2010/main" val="1625308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lt-LT" smtClean="0"/>
              <a:t>Spustelėję redag. ruoš. pavad. stilių</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lt-LT" noProof="0" smtClean="0"/>
              <a:t>Spustelėkite piktogr. norėdami įtraukti pav.</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F2A5299-4942-4945-816A-56AEF199A864}" type="datetimeFigureOut">
              <a:rPr lang="en-US"/>
              <a:pPr>
                <a:defRPr/>
              </a:pPr>
              <a:t>12/10/2013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315305F8-4172-4F0A-9CE3-1B473CEC923C}" type="slidenum">
              <a:rPr lang="en-US"/>
              <a:pPr>
                <a:defRPr/>
              </a:pPr>
              <a:t>‹#›</a:t>
            </a:fld>
            <a:endParaRPr lang="en-US"/>
          </a:p>
        </p:txBody>
      </p:sp>
    </p:spTree>
    <p:extLst>
      <p:ext uri="{BB962C8B-B14F-4D97-AF65-F5344CB8AC3E}">
        <p14:creationId xmlns:p14="http://schemas.microsoft.com/office/powerpoint/2010/main" val="3224907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PPT-15.jpg"/>
          <p:cNvPicPr>
            <a:picLocks noChangeAspect="1"/>
          </p:cNvPicPr>
          <p:nvPr/>
        </p:nvPicPr>
        <p:blipFill>
          <a:blip r:embed="rId13">
            <a:extLst>
              <a:ext uri="{28A0092B-C50C-407E-A947-70E740481C1C}">
                <a14:useLocalDpi xmlns:a14="http://schemas.microsoft.com/office/drawing/2010/main" val="0"/>
              </a:ext>
            </a:extLst>
          </a:blip>
          <a:srcRect b="8502"/>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7" name="Grupė 2"/>
          <p:cNvGrpSpPr>
            <a:grpSpLocks/>
          </p:cNvGrpSpPr>
          <p:nvPr/>
        </p:nvGrpSpPr>
        <p:grpSpPr bwMode="auto">
          <a:xfrm>
            <a:off x="4932363" y="6064250"/>
            <a:ext cx="4003675" cy="635000"/>
            <a:chOff x="4785360" y="6049857"/>
            <a:chExt cx="4002942" cy="635154"/>
          </a:xfrm>
        </p:grpSpPr>
        <p:pic>
          <p:nvPicPr>
            <p:cNvPr id="1028" name="Paveikslėlis 3"/>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6767913" y="6151254"/>
              <a:ext cx="2020389" cy="43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aveikslėlis 4"/>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5944646" y="6122880"/>
              <a:ext cx="701056" cy="489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aveikslėlis 5"/>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4785360" y="6049857"/>
              <a:ext cx="970707" cy="635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ctr" defTabSz="457200" rtl="0" eaLnBrk="1" fontAlgn="base" hangingPunct="1">
        <a:spcBef>
          <a:spcPct val="0"/>
        </a:spcBef>
        <a:spcAft>
          <a:spcPct val="0"/>
        </a:spcAft>
        <a:defRPr sz="4400" kern="1200">
          <a:solidFill>
            <a:schemeClr val="tx1"/>
          </a:solidFill>
          <a:latin typeface="+mj-lt"/>
          <a:ea typeface="+mj-ea"/>
          <a:cs typeface="+mj-cs"/>
        </a:defRPr>
      </a:lvl1pPr>
      <a:lvl2pPr algn="ctr" defTabSz="457200" rtl="0" eaLnBrk="1" fontAlgn="base" hangingPunct="1">
        <a:spcBef>
          <a:spcPct val="0"/>
        </a:spcBef>
        <a:spcAft>
          <a:spcPct val="0"/>
        </a:spcAft>
        <a:defRPr sz="4400">
          <a:solidFill>
            <a:schemeClr val="tx1"/>
          </a:solidFill>
          <a:latin typeface="Calibri" pitchFamily="34" charset="0"/>
        </a:defRPr>
      </a:lvl2pPr>
      <a:lvl3pPr algn="ctr" defTabSz="457200" rtl="0" eaLnBrk="1" fontAlgn="base" hangingPunct="1">
        <a:spcBef>
          <a:spcPct val="0"/>
        </a:spcBef>
        <a:spcAft>
          <a:spcPct val="0"/>
        </a:spcAft>
        <a:defRPr sz="4400">
          <a:solidFill>
            <a:schemeClr val="tx1"/>
          </a:solidFill>
          <a:latin typeface="Calibri" pitchFamily="34" charset="0"/>
        </a:defRPr>
      </a:lvl3pPr>
      <a:lvl4pPr algn="ctr" defTabSz="457200" rtl="0" eaLnBrk="1" fontAlgn="base" hangingPunct="1">
        <a:spcBef>
          <a:spcPct val="0"/>
        </a:spcBef>
        <a:spcAft>
          <a:spcPct val="0"/>
        </a:spcAft>
        <a:defRPr sz="4400">
          <a:solidFill>
            <a:schemeClr val="tx1"/>
          </a:solidFill>
          <a:latin typeface="Calibri" pitchFamily="34" charset="0"/>
        </a:defRPr>
      </a:lvl4pPr>
      <a:lvl5pPr algn="ctr" defTabSz="457200" rtl="0" eaLnBrk="1" fontAlgn="base" hangingPunct="1">
        <a:spcBef>
          <a:spcPct val="0"/>
        </a:spcBef>
        <a:spcAft>
          <a:spcPct val="0"/>
        </a:spcAft>
        <a:defRPr sz="4400">
          <a:solidFill>
            <a:schemeClr val="tx1"/>
          </a:solidFill>
          <a:latin typeface="Calibri" pitchFamily="34" charset="0"/>
        </a:defRPr>
      </a:lvl5pPr>
      <a:lvl6pPr marL="457200" algn="ctr" defTabSz="457200" rtl="0" eaLnBrk="1" fontAlgn="base" hangingPunct="1">
        <a:spcBef>
          <a:spcPct val="0"/>
        </a:spcBef>
        <a:spcAft>
          <a:spcPct val="0"/>
        </a:spcAft>
        <a:defRPr sz="4400">
          <a:solidFill>
            <a:schemeClr val="tx1"/>
          </a:solidFill>
          <a:latin typeface="Calibri" pitchFamily="34" charset="0"/>
        </a:defRPr>
      </a:lvl6pPr>
      <a:lvl7pPr marL="914400" algn="ctr" defTabSz="457200" rtl="0" eaLnBrk="1" fontAlgn="base" hangingPunct="1">
        <a:spcBef>
          <a:spcPct val="0"/>
        </a:spcBef>
        <a:spcAft>
          <a:spcPct val="0"/>
        </a:spcAft>
        <a:defRPr sz="4400">
          <a:solidFill>
            <a:schemeClr val="tx1"/>
          </a:solidFill>
          <a:latin typeface="Calibri" pitchFamily="34" charset="0"/>
        </a:defRPr>
      </a:lvl7pPr>
      <a:lvl8pPr marL="1371600" algn="ctr" defTabSz="457200" rtl="0" eaLnBrk="1" fontAlgn="base" hangingPunct="1">
        <a:spcBef>
          <a:spcPct val="0"/>
        </a:spcBef>
        <a:spcAft>
          <a:spcPct val="0"/>
        </a:spcAft>
        <a:defRPr sz="4400">
          <a:solidFill>
            <a:schemeClr val="tx1"/>
          </a:solidFill>
          <a:latin typeface="Calibri" pitchFamily="34" charset="0"/>
        </a:defRPr>
      </a:lvl8pPr>
      <a:lvl9pPr marL="1828800" algn="ctr" defTabSz="457200"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hyperlink" Target="http://www.griskabudziovidurine.lt/"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hyperlink" Target="http://www.sheppardsoftware.com/health/anatomy/skeleton/Skeleton_game_2.htm" TargetMode="External"/><Relationship Id="rId3" Type="http://schemas.openxmlformats.org/officeDocument/2006/relationships/hyperlink" Target="https://sites.google.com/site/pamokaintegruota/dailebiologija/planas" TargetMode="External"/><Relationship Id="rId7" Type="http://schemas.openxmlformats.org/officeDocument/2006/relationships/hyperlink" Target="http://www.purchon.com/biology/flash/elbow.sw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mkp.emokykla.lt/gamta5-6/lt/mo/802/" TargetMode="External"/><Relationship Id="rId5" Type="http://schemas.openxmlformats.org/officeDocument/2006/relationships/hyperlink" Target="http://mkp.emokykla.lt/gamta5-6/lt/mo/801/" TargetMode="External"/><Relationship Id="rId4" Type="http://schemas.openxmlformats.org/officeDocument/2006/relationships/hyperlink" Target="http://gamta7-8.mkp.emokykla.lt/lt/mo/demonstracijos/stuburiniai_gyvunai/,scenario.45,position.0"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www.manoakmene.lt/skype" TargetMode="External"/><Relationship Id="rId3" Type="http://schemas.openxmlformats.org/officeDocument/2006/relationships/hyperlink" Target="http://translate.google.lt/translate?hl=lt&amp;langpair=en|lt&amp;u=http://en.wikipedia.org/wiki/Vitruvian_Man&amp;ei=KLKrUM7LF4vAswaM_4GABg" TargetMode="External"/><Relationship Id="rId7" Type="http://schemas.openxmlformats.org/officeDocument/2006/relationships/hyperlink" Target="http://www.shutterstock.com/pic-67505368/stock-vector-vector-emotion-icons.html" TargetMode="External"/><Relationship Id="rId2" Type="http://schemas.openxmlformats.org/officeDocument/2006/relationships/hyperlink" Target="http://www.leonardo-da-vinci-biography.com/vitruvian-man.html" TargetMode="External"/><Relationship Id="rId1" Type="http://schemas.openxmlformats.org/officeDocument/2006/relationships/slideLayout" Target="../slideLayouts/slideLayout2.xml"/><Relationship Id="rId6" Type="http://schemas.openxmlformats.org/officeDocument/2006/relationships/hyperlink" Target="http://blog.saviarcheologija.lt/2012/02/emocijos-1-dalis-bazines-emocijos.html" TargetMode="External"/><Relationship Id="rId5" Type="http://schemas.openxmlformats.org/officeDocument/2006/relationships/hyperlink" Target="http://www.youtube.com/watch?v=xdNQR7xYW5k" TargetMode="External"/><Relationship Id="rId10" Type="http://schemas.openxmlformats.org/officeDocument/2006/relationships/hyperlink" Target="https://sites.google.com/site/pamokaintegruota/dailebiologija" TargetMode="External"/><Relationship Id="rId4" Type="http://schemas.openxmlformats.org/officeDocument/2006/relationships/hyperlink" Target="http://www.megaukismaistu.lt/index.php/dailininke" TargetMode="External"/><Relationship Id="rId9" Type="http://schemas.openxmlformats.org/officeDocument/2006/relationships/hyperlink" Target="http://www.pierpaoloromanelli.com/Romanelli-Emoticons-Art-create-skype-emoticons.html"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sites.google.com/site/pamokaintegruota/dailebiologija/mokiniu-darbai" TargetMode="External"/><Relationship Id="rId2" Type="http://schemas.openxmlformats.org/officeDocument/2006/relationships/hyperlink" Target="https://sites.google.com/site/pamokaintegruota/dailebiologija/pasitikrink-zinias" TargetMode="External"/><Relationship Id="rId1" Type="http://schemas.openxmlformats.org/officeDocument/2006/relationships/slideLayout" Target="../slideLayouts/slideLayout2.xml"/><Relationship Id="rId4" Type="http://schemas.openxmlformats.org/officeDocument/2006/relationships/hyperlink" Target="http://edu.glogster.com/"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sites.google.com/site/pamokaintegruota/dailebiologij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aveikslėlis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87312"/>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tačiakampis 2"/>
          <p:cNvSpPr/>
          <p:nvPr/>
        </p:nvSpPr>
        <p:spPr>
          <a:xfrm>
            <a:off x="0" y="3146425"/>
            <a:ext cx="355600" cy="2636838"/>
          </a:xfrm>
          <a:prstGeom prst="rect">
            <a:avLst/>
          </a:prstGeom>
          <a:solidFill>
            <a:srgbClr val="FF0000">
              <a:alpha val="55000"/>
            </a:srgbClr>
          </a:solidFill>
          <a:ln>
            <a:noFill/>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lt-LT"/>
          </a:p>
        </p:txBody>
      </p:sp>
      <p:sp>
        <p:nvSpPr>
          <p:cNvPr id="13316" name="TextBox 4"/>
          <p:cNvSpPr>
            <a:spLocks noChangeArrowheads="1"/>
          </p:cNvSpPr>
          <p:nvPr/>
        </p:nvSpPr>
        <p:spPr bwMode="auto">
          <a:xfrm>
            <a:off x="177800" y="5208588"/>
            <a:ext cx="447675" cy="431800"/>
          </a:xfrm>
          <a:prstGeom prst="flowChartConnector">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pPr algn="ctr"/>
            <a:r>
              <a:rPr lang="lt-LT" sz="2000">
                <a:solidFill>
                  <a:schemeClr val="bg1"/>
                </a:solidFill>
                <a:sym typeface="Wingdings 3" pitchFamily="18" charset="2"/>
              </a:rPr>
              <a:t></a:t>
            </a:r>
            <a:endParaRPr lang="lt-LT" sz="2000">
              <a:solidFill>
                <a:schemeClr val="bg1"/>
              </a:solidFill>
            </a:endParaRPr>
          </a:p>
        </p:txBody>
      </p:sp>
      <p:sp>
        <p:nvSpPr>
          <p:cNvPr id="10" name="Stačiakampis 9"/>
          <p:cNvSpPr/>
          <p:nvPr/>
        </p:nvSpPr>
        <p:spPr bwMode="auto">
          <a:xfrm>
            <a:off x="5629275" y="3146425"/>
            <a:ext cx="3514725" cy="2636838"/>
          </a:xfrm>
          <a:prstGeom prst="rect">
            <a:avLst/>
          </a:prstGeom>
          <a:solidFill>
            <a:srgbClr val="FF6600">
              <a:alpha val="79000"/>
            </a:srgbClr>
          </a:solidFill>
          <a:ln>
            <a:noFill/>
          </a:ln>
        </p:spPr>
        <p:style>
          <a:lnRef idx="1">
            <a:schemeClr val="accent2"/>
          </a:lnRef>
          <a:fillRef idx="3">
            <a:schemeClr val="accent2"/>
          </a:fillRef>
          <a:effectRef idx="2">
            <a:schemeClr val="accent2"/>
          </a:effectRef>
          <a:fontRef idx="minor">
            <a:schemeClr val="lt1"/>
          </a:fontRef>
        </p:style>
        <p:txBody>
          <a:bodyPr lIns="252000" tIns="612000" anchor="ctr"/>
          <a:lstStyle/>
          <a:p>
            <a:pPr>
              <a:lnSpc>
                <a:spcPts val="300"/>
              </a:lnSpc>
              <a:defRPr/>
            </a:pPr>
            <a:r>
              <a:rPr lang="lt-LT" sz="2900" b="1" i="1" dirty="0"/>
              <a:t>Microsoft®</a:t>
            </a:r>
          </a:p>
          <a:p>
            <a:pPr>
              <a:defRPr/>
            </a:pPr>
            <a:r>
              <a:rPr lang="lt-LT" sz="2900" b="1" i="1" dirty="0"/>
              <a:t>Partneriai mokyme</a:t>
            </a:r>
          </a:p>
          <a:p>
            <a:pPr>
              <a:defRPr/>
            </a:pPr>
            <a:r>
              <a:rPr lang="lt-LT" sz="1600" dirty="0"/>
              <a:t> </a:t>
            </a:r>
          </a:p>
          <a:p>
            <a:pPr>
              <a:defRPr/>
            </a:pPr>
            <a:r>
              <a:rPr lang="lt-LT" sz="1600" dirty="0"/>
              <a:t>Lietuvos novatoriško švietimo forumas </a:t>
            </a:r>
            <a:endParaRPr lang="lt-LT" sz="2800" dirty="0"/>
          </a:p>
        </p:txBody>
      </p:sp>
      <p:cxnSp>
        <p:nvCxnSpPr>
          <p:cNvPr id="11" name="Tiesioji jungtis 10"/>
          <p:cNvCxnSpPr/>
          <p:nvPr/>
        </p:nvCxnSpPr>
        <p:spPr bwMode="auto">
          <a:xfrm>
            <a:off x="5948363" y="4713288"/>
            <a:ext cx="2698750" cy="0"/>
          </a:xfrm>
          <a:prstGeom prst="line">
            <a:avLst/>
          </a:prstGeom>
          <a:ln w="19050">
            <a:solidFill>
              <a:schemeClr val="bg1"/>
            </a:solidFill>
          </a:ln>
        </p:spPr>
        <p:style>
          <a:lnRef idx="2">
            <a:schemeClr val="accent1"/>
          </a:lnRef>
          <a:fillRef idx="0">
            <a:schemeClr val="accent1"/>
          </a:fillRef>
          <a:effectRef idx="1">
            <a:schemeClr val="accent1"/>
          </a:effectRef>
          <a:fontRef idx="minor">
            <a:schemeClr val="tx1"/>
          </a:fontRef>
        </p:style>
      </p:cxnSp>
      <p:pic>
        <p:nvPicPr>
          <p:cNvPr id="133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6450" y="3344863"/>
            <a:ext cx="6286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Stačiakampis 15"/>
          <p:cNvSpPr/>
          <p:nvPr/>
        </p:nvSpPr>
        <p:spPr>
          <a:xfrm>
            <a:off x="4776788" y="6083300"/>
            <a:ext cx="4367212" cy="774700"/>
          </a:xfrm>
          <a:prstGeom prst="rect">
            <a:avLst/>
          </a:prstGeom>
          <a:solidFill>
            <a:srgbClr val="BC0000">
              <a:alpha val="52941"/>
            </a:srgbClr>
          </a:solidFill>
          <a:ln>
            <a:noFill/>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lt-LT"/>
          </a:p>
        </p:txBody>
      </p:sp>
      <p:pic>
        <p:nvPicPr>
          <p:cNvPr id="13321" name="Paveikslėlis 1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61188" y="6281738"/>
            <a:ext cx="20193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2" name="Paveikslėlis 1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005513" y="6224588"/>
            <a:ext cx="782637"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3" name="Paveikslėlis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870450" y="6180138"/>
            <a:ext cx="9699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Antraštė 4"/>
          <p:cNvSpPr>
            <a:spLocks noGrp="1"/>
          </p:cNvSpPr>
          <p:nvPr>
            <p:ph type="ctrTitle"/>
          </p:nvPr>
        </p:nvSpPr>
        <p:spPr>
          <a:xfrm>
            <a:off x="685800" y="1"/>
            <a:ext cx="7772400" cy="971549"/>
          </a:xfrm>
        </p:spPr>
        <p:txBody>
          <a:bodyPr/>
          <a:lstStyle/>
          <a:p>
            <a:r>
              <a:rPr lang="lt-LT" sz="4000" dirty="0" smtClean="0">
                <a:solidFill>
                  <a:schemeClr val="bg1"/>
                </a:solidFill>
              </a:rPr>
              <a:t>„VIRTUALI KELIONĖ KLASĖJE“</a:t>
            </a:r>
            <a:endParaRPr lang="lt-LT" sz="4000" dirty="0">
              <a:solidFill>
                <a:schemeClr val="bg1"/>
              </a:solidFill>
            </a:endParaRPr>
          </a:p>
        </p:txBody>
      </p:sp>
      <p:sp>
        <p:nvSpPr>
          <p:cNvPr id="6" name="Antrinis pavadinimas 5"/>
          <p:cNvSpPr>
            <a:spLocks noGrp="1"/>
          </p:cNvSpPr>
          <p:nvPr>
            <p:ph type="subTitle" idx="1"/>
          </p:nvPr>
        </p:nvSpPr>
        <p:spPr>
          <a:xfrm>
            <a:off x="401638" y="3886200"/>
            <a:ext cx="5227638" cy="1752600"/>
          </a:xfrm>
        </p:spPr>
        <p:txBody>
          <a:bodyPr/>
          <a:lstStyle/>
          <a:p>
            <a:r>
              <a:rPr lang="lt-LT" sz="4400" b="1" dirty="0" smtClean="0">
                <a:solidFill>
                  <a:srgbClr val="FFFF00"/>
                </a:solidFill>
              </a:rPr>
              <a:t>ŽMOGAUS JUDESIAI IR EMOCIJOS</a:t>
            </a:r>
            <a:endParaRPr lang="lt-LT" sz="4400" b="1" dirty="0">
              <a:solidFill>
                <a:srgbClr val="FFFF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Box 3"/>
          <p:cNvSpPr txBox="1">
            <a:spLocks noChangeArrowheads="1"/>
          </p:cNvSpPr>
          <p:nvPr/>
        </p:nvSpPr>
        <p:spPr bwMode="auto">
          <a:xfrm>
            <a:off x="239713" y="387350"/>
            <a:ext cx="86185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r>
              <a:rPr lang="lt-LT" sz="4800" dirty="0" smtClean="0">
                <a:solidFill>
                  <a:schemeClr val="bg1"/>
                </a:solidFill>
                <a:effectLst>
                  <a:outerShdw blurRad="38100" dist="38100" dir="2700000" algn="tl">
                    <a:srgbClr val="000000">
                      <a:alpha val="43137"/>
                    </a:srgbClr>
                  </a:outerShdw>
                </a:effectLst>
              </a:rPr>
              <a:t>„Virtuali kelionė klasėje“ – VKK  </a:t>
            </a:r>
            <a:endParaRPr lang="en-US" sz="4800" dirty="0" smtClean="0">
              <a:solidFill>
                <a:schemeClr val="bg1"/>
              </a:solidFill>
              <a:effectLst>
                <a:outerShdw blurRad="38100" dist="38100" dir="2700000" algn="tl">
                  <a:srgbClr val="000000">
                    <a:alpha val="43137"/>
                  </a:srgbClr>
                </a:outerShdw>
              </a:effectLst>
            </a:endParaRPr>
          </a:p>
        </p:txBody>
      </p:sp>
      <p:sp>
        <p:nvSpPr>
          <p:cNvPr id="4" name="Stačiakampis 3"/>
          <p:cNvSpPr/>
          <p:nvPr/>
        </p:nvSpPr>
        <p:spPr>
          <a:xfrm>
            <a:off x="66675" y="3421063"/>
            <a:ext cx="4298950" cy="687387"/>
          </a:xfrm>
          <a:prstGeom prst="rect">
            <a:avLst/>
          </a:prstGeom>
          <a:noFill/>
          <a:ln>
            <a:noFill/>
          </a:ln>
        </p:spPr>
        <p:style>
          <a:lnRef idx="1">
            <a:schemeClr val="accent2"/>
          </a:lnRef>
          <a:fillRef idx="3">
            <a:schemeClr val="accent2"/>
          </a:fillRef>
          <a:effectRef idx="2">
            <a:schemeClr val="accent2"/>
          </a:effectRef>
          <a:fontRef idx="minor">
            <a:schemeClr val="lt1"/>
          </a:fontRef>
        </p:style>
        <p:txBody>
          <a:bodyPr lIns="180000" tIns="0" rIns="108000" bIns="0" anchor="ctr"/>
          <a:lstStyle/>
          <a:p>
            <a:pPr>
              <a:defRPr/>
            </a:pPr>
            <a:r>
              <a:rPr lang="lt-LT" sz="2000" dirty="0"/>
              <a:t>Lietuvos novatoriško švietimo forumas </a:t>
            </a:r>
            <a:endParaRPr lang="lt-LT" sz="3600" dirty="0"/>
          </a:p>
        </p:txBody>
      </p:sp>
      <p:sp>
        <p:nvSpPr>
          <p:cNvPr id="14340" name="TextBox 1"/>
          <p:cNvSpPr txBox="1">
            <a:spLocks noChangeArrowheads="1"/>
          </p:cNvSpPr>
          <p:nvPr/>
        </p:nvSpPr>
        <p:spPr bwMode="auto">
          <a:xfrm>
            <a:off x="127000" y="2474913"/>
            <a:ext cx="450215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defTabSz="457200" eaLnBrk="0" fontAlgn="base" hangingPunct="0">
              <a:spcBef>
                <a:spcPct val="0"/>
              </a:spcBef>
              <a:spcAft>
                <a:spcPct val="0"/>
              </a:spcAft>
              <a:defRPr>
                <a:solidFill>
                  <a:schemeClr val="tx1"/>
                </a:solidFill>
                <a:latin typeface="Calibri" pitchFamily="34" charset="0"/>
                <a:cs typeface="Arial" charset="0"/>
              </a:defRPr>
            </a:lvl6pPr>
            <a:lvl7pPr marL="2971800" indent="-228600" defTabSz="457200" eaLnBrk="0" fontAlgn="base" hangingPunct="0">
              <a:spcBef>
                <a:spcPct val="0"/>
              </a:spcBef>
              <a:spcAft>
                <a:spcPct val="0"/>
              </a:spcAft>
              <a:defRPr>
                <a:solidFill>
                  <a:schemeClr val="tx1"/>
                </a:solidFill>
                <a:latin typeface="Calibri" pitchFamily="34" charset="0"/>
                <a:cs typeface="Arial" charset="0"/>
              </a:defRPr>
            </a:lvl7pPr>
            <a:lvl8pPr marL="3429000" indent="-228600" defTabSz="457200" eaLnBrk="0" fontAlgn="base" hangingPunct="0">
              <a:spcBef>
                <a:spcPct val="0"/>
              </a:spcBef>
              <a:spcAft>
                <a:spcPct val="0"/>
              </a:spcAft>
              <a:defRPr>
                <a:solidFill>
                  <a:schemeClr val="tx1"/>
                </a:solidFill>
                <a:latin typeface="Calibri" pitchFamily="34" charset="0"/>
                <a:cs typeface="Arial" charset="0"/>
              </a:defRPr>
            </a:lvl8pPr>
            <a:lvl9pPr marL="3886200" indent="-228600" defTabSz="457200" eaLnBrk="0" fontAlgn="base" hangingPunct="0">
              <a:spcBef>
                <a:spcPct val="0"/>
              </a:spcBef>
              <a:spcAft>
                <a:spcPct val="0"/>
              </a:spcAft>
              <a:defRPr>
                <a:solidFill>
                  <a:schemeClr val="tx1"/>
                </a:solidFill>
                <a:latin typeface="Calibri" pitchFamily="34" charset="0"/>
                <a:cs typeface="Arial" charset="0"/>
              </a:defRPr>
            </a:lvl9pPr>
          </a:lstStyle>
          <a:p>
            <a:pPr eaLnBrk="1" hangingPunct="1">
              <a:lnSpc>
                <a:spcPts val="13"/>
              </a:lnSpc>
            </a:pPr>
            <a:r>
              <a:rPr lang="lt-LT" sz="4100" b="1" i="1">
                <a:solidFill>
                  <a:schemeClr val="bg1"/>
                </a:solidFill>
              </a:rPr>
              <a:t>Microsoft®</a:t>
            </a:r>
          </a:p>
          <a:p>
            <a:pPr eaLnBrk="1" hangingPunct="1"/>
            <a:r>
              <a:rPr lang="lt-LT" sz="4100" b="1" i="1">
                <a:solidFill>
                  <a:schemeClr val="bg1"/>
                </a:solidFill>
              </a:rPr>
              <a:t>Partneriai mokyme</a:t>
            </a:r>
          </a:p>
        </p:txBody>
      </p:sp>
      <p:cxnSp>
        <p:nvCxnSpPr>
          <p:cNvPr id="6" name="Tiesioji jungtis 5"/>
          <p:cNvCxnSpPr/>
          <p:nvPr/>
        </p:nvCxnSpPr>
        <p:spPr>
          <a:xfrm>
            <a:off x="319088" y="3059113"/>
            <a:ext cx="3721100" cy="0"/>
          </a:xfrm>
          <a:prstGeom prst="line">
            <a:avLst/>
          </a:prstGeom>
          <a:ln w="22225">
            <a:solidFill>
              <a:schemeClr val="bg1"/>
            </a:solidFill>
          </a:ln>
        </p:spPr>
        <p:style>
          <a:lnRef idx="2">
            <a:schemeClr val="accent1"/>
          </a:lnRef>
          <a:fillRef idx="0">
            <a:schemeClr val="accent1"/>
          </a:fillRef>
          <a:effectRef idx="1">
            <a:schemeClr val="accent1"/>
          </a:effectRef>
          <a:fontRef idx="minor">
            <a:schemeClr val="tx1"/>
          </a:fontRef>
        </p:style>
      </p:cxnSp>
      <p:pic>
        <p:nvPicPr>
          <p:cNvPr id="14342" name="Paveikslėlis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02175" y="2098675"/>
            <a:ext cx="4441825" cy="297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tačiakampis 8"/>
          <p:cNvSpPr/>
          <p:nvPr/>
        </p:nvSpPr>
        <p:spPr>
          <a:xfrm>
            <a:off x="8788400" y="2098675"/>
            <a:ext cx="355600" cy="2974975"/>
          </a:xfrm>
          <a:prstGeom prst="rect">
            <a:avLst/>
          </a:prstGeom>
          <a:solidFill>
            <a:srgbClr val="FF0000">
              <a:alpha val="55000"/>
            </a:srgbClr>
          </a:solidFill>
          <a:ln>
            <a:noFill/>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lt-LT"/>
          </a:p>
        </p:txBody>
      </p:sp>
      <p:sp>
        <p:nvSpPr>
          <p:cNvPr id="14344" name="TextBox 9"/>
          <p:cNvSpPr>
            <a:spLocks noChangeArrowheads="1"/>
          </p:cNvSpPr>
          <p:nvPr/>
        </p:nvSpPr>
        <p:spPr bwMode="auto">
          <a:xfrm>
            <a:off x="8101013" y="4427538"/>
            <a:ext cx="965200" cy="950912"/>
          </a:xfrm>
          <a:prstGeom prst="flowChartConnector">
            <a:avLst/>
          </a:prstGeom>
          <a:noFill/>
          <a:ln w="57150">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pPr algn="ctr"/>
            <a:r>
              <a:rPr lang="lt-LT" sz="4400">
                <a:solidFill>
                  <a:schemeClr val="bg1"/>
                </a:solidFill>
                <a:sym typeface="Wingdings 3" pitchFamily="18" charset="2"/>
              </a:rPr>
              <a:t></a:t>
            </a:r>
            <a:endParaRPr lang="lt-LT" sz="4400">
              <a:solidFill>
                <a:schemeClr val="bg1"/>
              </a:solidFill>
            </a:endParaRPr>
          </a:p>
        </p:txBody>
      </p:sp>
      <p:sp>
        <p:nvSpPr>
          <p:cNvPr id="15" name="Stačiakampis 14"/>
          <p:cNvSpPr/>
          <p:nvPr/>
        </p:nvSpPr>
        <p:spPr>
          <a:xfrm>
            <a:off x="138113" y="5997575"/>
            <a:ext cx="2149475" cy="687388"/>
          </a:xfrm>
          <a:prstGeom prst="rect">
            <a:avLst/>
          </a:prstGeom>
          <a:noFill/>
          <a:ln>
            <a:noFill/>
          </a:ln>
        </p:spPr>
        <p:style>
          <a:lnRef idx="1">
            <a:schemeClr val="accent2"/>
          </a:lnRef>
          <a:fillRef idx="3">
            <a:schemeClr val="accent2"/>
          </a:fillRef>
          <a:effectRef idx="2">
            <a:schemeClr val="accent2"/>
          </a:effectRef>
          <a:fontRef idx="minor">
            <a:schemeClr val="lt1"/>
          </a:fontRef>
        </p:style>
        <p:txBody>
          <a:bodyPr lIns="180000" tIns="0" rIns="108000" bIns="0" anchor="ctr"/>
          <a:lstStyle/>
          <a:p>
            <a:pPr>
              <a:defRPr/>
            </a:pPr>
            <a:r>
              <a:rPr lang="lt-LT" sz="2000" dirty="0"/>
              <a:t>2012 metai</a:t>
            </a:r>
            <a:endParaRPr lang="lt-LT" sz="3600" dirty="0"/>
          </a:p>
        </p:txBody>
      </p:sp>
      <p:sp>
        <p:nvSpPr>
          <p:cNvPr id="5" name="Antraštė 4"/>
          <p:cNvSpPr>
            <a:spLocks noGrp="1"/>
          </p:cNvSpPr>
          <p:nvPr>
            <p:ph type="title"/>
          </p:nvPr>
        </p:nvSpPr>
        <p:spPr>
          <a:xfrm>
            <a:off x="138114" y="4427538"/>
            <a:ext cx="4564062" cy="1570036"/>
          </a:xfrm>
        </p:spPr>
        <p:txBody>
          <a:bodyPr/>
          <a:lstStyle/>
          <a:p>
            <a:r>
              <a:rPr lang="lt-LT" sz="4000" b="1" dirty="0" smtClean="0">
                <a:solidFill>
                  <a:srgbClr val="FFFF00"/>
                </a:solidFill>
              </a:rPr>
              <a:t>ŽMOGAUS JUDESIAI IR EMOCIJOS</a:t>
            </a:r>
            <a:endParaRPr lang="lt-LT" sz="4000" b="1"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txBox="1">
            <a:spLocks/>
          </p:cNvSpPr>
          <p:nvPr/>
        </p:nvSpPr>
        <p:spPr bwMode="auto">
          <a:xfrm>
            <a:off x="276225" y="1042989"/>
            <a:ext cx="8462963" cy="55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defTabSz="914400" eaLnBrk="1" hangingPunct="1"/>
            <a:r>
              <a:rPr lang="lt-LT" sz="2400" b="1" dirty="0">
                <a:solidFill>
                  <a:schemeClr val="bg1"/>
                </a:solidFill>
                <a:latin typeface="Segoe UI Light" pitchFamily="34" charset="0"/>
                <a:cs typeface="Segoe UI" pitchFamily="34" charset="0"/>
              </a:rPr>
              <a:t>Darbo pavadinimas</a:t>
            </a:r>
            <a:r>
              <a:rPr lang="da-DK" sz="2400" b="1" dirty="0">
                <a:solidFill>
                  <a:schemeClr val="bg1"/>
                </a:solidFill>
                <a:latin typeface="Segoe UI Light" pitchFamily="34" charset="0"/>
                <a:cs typeface="Segoe UI" pitchFamily="34" charset="0"/>
              </a:rPr>
              <a:t>: </a:t>
            </a:r>
            <a:endParaRPr lang="en-US" sz="2400" b="1" dirty="0">
              <a:solidFill>
                <a:schemeClr val="bg1"/>
              </a:solidFill>
              <a:latin typeface="Segoe UI Light" pitchFamily="34" charset="0"/>
              <a:cs typeface="Segoe UI" pitchFamily="34" charset="0"/>
            </a:endParaRPr>
          </a:p>
        </p:txBody>
      </p:sp>
      <p:graphicFrame>
        <p:nvGraphicFramePr>
          <p:cNvPr id="6" name="Table 36"/>
          <p:cNvGraphicFramePr>
            <a:graphicFrameLocks noGrp="1"/>
          </p:cNvGraphicFramePr>
          <p:nvPr>
            <p:extLst>
              <p:ext uri="{D42A27DB-BD31-4B8C-83A1-F6EECF244321}">
                <p14:modId xmlns:p14="http://schemas.microsoft.com/office/powerpoint/2010/main" val="3576972558"/>
              </p:ext>
            </p:extLst>
          </p:nvPr>
        </p:nvGraphicFramePr>
        <p:xfrm>
          <a:off x="276225" y="1828800"/>
          <a:ext cx="8462963" cy="4769566"/>
        </p:xfrm>
        <a:graphic>
          <a:graphicData uri="http://schemas.openxmlformats.org/drawingml/2006/table">
            <a:tbl>
              <a:tblPr firstRow="1" bandRow="1">
                <a:tableStyleId>{5C22544A-7EE6-4342-B048-85BDC9FD1C3A}</a:tableStyleId>
              </a:tblPr>
              <a:tblGrid>
                <a:gridCol w="1781676"/>
                <a:gridCol w="6681287"/>
              </a:tblGrid>
              <a:tr h="459168">
                <a:tc>
                  <a:txBody>
                    <a:bodyPr/>
                    <a:lstStyle/>
                    <a:p>
                      <a:r>
                        <a:rPr lang="lt-LT" sz="1400" dirty="0" smtClean="0">
                          <a:solidFill>
                            <a:schemeClr val="tx1"/>
                          </a:solidFill>
                          <a:latin typeface="Segoe UI Light" pitchFamily="34" charset="0"/>
                        </a:rPr>
                        <a:t>Autorius(-</a:t>
                      </a:r>
                      <a:r>
                        <a:rPr lang="lt-LT" sz="1400" dirty="0" err="1" smtClean="0">
                          <a:solidFill>
                            <a:schemeClr val="tx1"/>
                          </a:solidFill>
                          <a:latin typeface="Segoe UI Light" pitchFamily="34" charset="0"/>
                        </a:rPr>
                        <a:t>iai</a:t>
                      </a:r>
                      <a:r>
                        <a:rPr lang="lt-LT" sz="1400" dirty="0" smtClean="0">
                          <a:solidFill>
                            <a:schemeClr val="tx1"/>
                          </a:solidFill>
                          <a:latin typeface="Segoe UI Light" pitchFamily="34" charset="0"/>
                        </a:rPr>
                        <a:t>)</a:t>
                      </a:r>
                      <a:endParaRPr lang="en-US" sz="1400" dirty="0">
                        <a:solidFill>
                          <a:schemeClr val="tx1"/>
                        </a:solidFill>
                        <a:latin typeface="Segoe UI Light" pitchFamily="34" charset="0"/>
                      </a:endParaRPr>
                    </a:p>
                  </a:txBody>
                  <a:tcPr marL="91434" marR="91434" marT="45700" marB="45700">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lt-LT" sz="1200" i="1" kern="1200" dirty="0" smtClean="0">
                          <a:solidFill>
                            <a:schemeClr val="tx1"/>
                          </a:solidFill>
                          <a:latin typeface="Cambria" pitchFamily="18" charset="0"/>
                          <a:ea typeface="+mn-ea"/>
                          <a:cs typeface="Calibri" pitchFamily="34" charset="0"/>
                        </a:rPr>
                        <a:t>Neringa</a:t>
                      </a:r>
                      <a:r>
                        <a:rPr lang="lt-LT" sz="1200" i="1" kern="1200" baseline="0" dirty="0" smtClean="0">
                          <a:solidFill>
                            <a:schemeClr val="tx1"/>
                          </a:solidFill>
                          <a:latin typeface="Cambria" pitchFamily="18" charset="0"/>
                          <a:ea typeface="+mn-ea"/>
                          <a:cs typeface="Calibri" pitchFamily="34" charset="0"/>
                        </a:rPr>
                        <a:t> Stravinskienė –biologijos mokytoja- metodininkė</a:t>
                      </a:r>
                    </a:p>
                    <a:p>
                      <a:r>
                        <a:rPr lang="lt-LT" sz="1200" i="1" kern="1200" baseline="0" dirty="0" smtClean="0">
                          <a:solidFill>
                            <a:schemeClr val="tx1"/>
                          </a:solidFill>
                          <a:latin typeface="Cambria" pitchFamily="18" charset="0"/>
                          <a:ea typeface="+mn-ea"/>
                          <a:cs typeface="Calibri" pitchFamily="34" charset="0"/>
                        </a:rPr>
                        <a:t>Rimutė </a:t>
                      </a:r>
                      <a:r>
                        <a:rPr lang="lt-LT" sz="1200" i="1" kern="1200" baseline="0" dirty="0" err="1" smtClean="0">
                          <a:solidFill>
                            <a:schemeClr val="tx1"/>
                          </a:solidFill>
                          <a:latin typeface="Cambria" pitchFamily="18" charset="0"/>
                          <a:ea typeface="+mn-ea"/>
                          <a:cs typeface="Calibri" pitchFamily="34" charset="0"/>
                        </a:rPr>
                        <a:t>Amonienė-</a:t>
                      </a:r>
                      <a:r>
                        <a:rPr lang="lt-LT" sz="1200" i="1" kern="1200" baseline="0" dirty="0" smtClean="0">
                          <a:solidFill>
                            <a:schemeClr val="tx1"/>
                          </a:solidFill>
                          <a:latin typeface="Cambria" pitchFamily="18" charset="0"/>
                          <a:ea typeface="+mn-ea"/>
                          <a:cs typeface="Calibri" pitchFamily="34" charset="0"/>
                        </a:rPr>
                        <a:t> dailės mokytoja- metodininkė</a:t>
                      </a:r>
                      <a:endParaRPr lang="en-US" sz="1200" i="1" kern="1200" dirty="0">
                        <a:solidFill>
                          <a:schemeClr val="tx1"/>
                        </a:solidFill>
                        <a:latin typeface="Cambria" pitchFamily="18" charset="0"/>
                        <a:ea typeface="+mn-ea"/>
                        <a:cs typeface="Calibri" pitchFamily="34" charset="0"/>
                      </a:endParaRPr>
                    </a:p>
                  </a:txBody>
                  <a:tcPr marL="91434" marR="91434" marT="45682" marB="45682">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r>
              <a:tr h="670492">
                <a:tc>
                  <a:txBody>
                    <a:bodyPr/>
                    <a:lstStyle/>
                    <a:p>
                      <a:r>
                        <a:rPr lang="lt-LT" sz="1400" b="1" dirty="0" smtClean="0">
                          <a:solidFill>
                            <a:schemeClr val="tx1"/>
                          </a:solidFill>
                          <a:latin typeface="Segoe UI Light" pitchFamily="34" charset="0"/>
                        </a:rPr>
                        <a:t>Mokykla</a:t>
                      </a:r>
                      <a:endParaRPr lang="en-GB" sz="1400" b="1" dirty="0" smtClean="0">
                        <a:solidFill>
                          <a:schemeClr val="tx1"/>
                        </a:solidFill>
                        <a:latin typeface="Segoe UI Light" pitchFamily="34" charset="0"/>
                      </a:endParaRPr>
                    </a:p>
                    <a:p>
                      <a:r>
                        <a:rPr lang="lt-LT" sz="1200" b="0" i="1" dirty="0" smtClean="0">
                          <a:solidFill>
                            <a:schemeClr val="tx1"/>
                          </a:solidFill>
                          <a:latin typeface="Segoe UI Light" pitchFamily="34" charset="0"/>
                        </a:rPr>
                        <a:t>Trumpas mokyklos apibūdinimas</a:t>
                      </a:r>
                      <a:endParaRPr lang="en-US" sz="1200" b="1" dirty="0">
                        <a:solidFill>
                          <a:schemeClr val="tx1"/>
                        </a:solidFill>
                        <a:latin typeface="Segoe UI Light" pitchFamily="34" charset="0"/>
                      </a:endParaRPr>
                    </a:p>
                  </a:txBody>
                  <a:tcPr marL="91434" marR="91434" marT="45700" marB="45700">
                    <a:lnL w="12700" cmpd="sng">
                      <a:noFill/>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Cambria" pitchFamily="18" charset="0"/>
                          <a:cs typeface="Arial" charset="0"/>
                        </a:rPr>
                        <a:t>Šakių rajono Griškabūdžio gimnazija. Gimnazijoje ir jos skyriuose mokosi 410 mokinių, dirba 40 mokytojų. Visi gimnazijos pedagogai turi kompiuterinio raštingumo kursų pažymėjimus, aktyviai naudoja IKT savo pamokose. Gimnazijoje yra informacinių technologijų kabinetas, kompiuterizuota skaitykla. Visuose dalykiniuose kabinetuose yra stacionarūs kompiuteriai, internetas ir </a:t>
                      </a:r>
                      <a:r>
                        <a:rPr kumimoji="0" lang="lt-LT" sz="1200" b="0" i="1" u="none" strike="noStrike" cap="none" normalizeH="0" baseline="0" dirty="0" err="1" smtClean="0">
                          <a:ln>
                            <a:noFill/>
                          </a:ln>
                          <a:solidFill>
                            <a:schemeClr val="tx1"/>
                          </a:solidFill>
                          <a:effectLst/>
                          <a:latin typeface="Cambria" pitchFamily="18" charset="0"/>
                          <a:cs typeface="Arial" charset="0"/>
                        </a:rPr>
                        <a:t>multimedia</a:t>
                      </a:r>
                      <a:r>
                        <a:rPr kumimoji="0" lang="lt-LT" sz="1200" b="0" i="1" u="none" strike="noStrike" cap="none" normalizeH="0" baseline="0" dirty="0" smtClean="0">
                          <a:ln>
                            <a:noFill/>
                          </a:ln>
                          <a:solidFill>
                            <a:schemeClr val="tx1"/>
                          </a:solidFill>
                          <a:effectLst/>
                          <a:latin typeface="Cambria" pitchFamily="18" charset="0"/>
                          <a:cs typeface="Arial" charset="0"/>
                        </a:rPr>
                        <a:t> projektoriai. Gimnazija yra atvira naujovėms , novatoriškoms idėjoms, dalyvauja įvairiuose projektuose.</a:t>
                      </a:r>
                      <a:r>
                        <a:rPr kumimoji="0" lang="lt-LT" sz="1200" b="0" i="0" u="none" strike="noStrike" cap="none" normalizeH="0" baseline="0" dirty="0" smtClean="0">
                          <a:ln>
                            <a:noFill/>
                          </a:ln>
                          <a:solidFill>
                            <a:schemeClr val="tx1"/>
                          </a:solidFill>
                          <a:effectLst/>
                          <a:latin typeface="Cambria" pitchFamily="18" charset="0"/>
                          <a:cs typeface="Arial" charset="0"/>
                        </a:rPr>
                        <a:t> </a:t>
                      </a:r>
                      <a:endParaRPr kumimoji="0" lang="en-US" sz="1200" b="0" i="0" u="none" strike="noStrike" cap="none" normalizeH="0" baseline="0" dirty="0" smtClean="0">
                        <a:ln>
                          <a:noFill/>
                        </a:ln>
                        <a:solidFill>
                          <a:schemeClr val="tx1"/>
                        </a:solidFill>
                        <a:effectLst/>
                        <a:latin typeface="Cambria" pitchFamily="18" charset="0"/>
                        <a:cs typeface="Arial" charset="0"/>
                      </a:endParaRPr>
                    </a:p>
                  </a:txBody>
                  <a:tcPr marL="91434" marR="91434" marT="45682" marB="45682">
                    <a:lnL w="12700" cap="flat" cmpd="sng" algn="ctr">
                      <a:solidFill>
                        <a:schemeClr val="tx1"/>
                      </a:solidFill>
                      <a:prstDash val="solid"/>
                      <a:round/>
                      <a:headEnd type="none" w="med" len="med"/>
                      <a:tailEnd type="none" w="med" len="med"/>
                    </a:lnL>
                    <a:lnR w="12700" cmpd="sng">
                      <a:noFill/>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r>
              <a:tr h="613438">
                <a:tc>
                  <a:txBody>
                    <a:bodyPr/>
                    <a:lstStyle/>
                    <a:p>
                      <a:r>
                        <a:rPr lang="lt-LT" sz="1400" b="1" dirty="0" smtClean="0">
                          <a:solidFill>
                            <a:schemeClr val="tx1"/>
                          </a:solidFill>
                          <a:latin typeface="Segoe UI Light" pitchFamily="34" charset="0"/>
                        </a:rPr>
                        <a:t>Mokyklos interneto svetainės adresas</a:t>
                      </a:r>
                      <a:endParaRPr lang="en-US" sz="1400" b="1" dirty="0">
                        <a:solidFill>
                          <a:schemeClr val="tx1"/>
                        </a:solidFill>
                        <a:latin typeface="Segoe UI Light" pitchFamily="34" charset="0"/>
                      </a:endParaRPr>
                    </a:p>
                  </a:txBody>
                  <a:tcPr marL="91434" marR="91434" marT="45700" marB="45700">
                    <a:lnL w="12700" cmpd="sng">
                      <a:noFill/>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100" b="1" i="1" u="none" strike="noStrike" cap="none" normalizeH="0" baseline="0" dirty="0" smtClean="0">
                          <a:ln>
                            <a:noFill/>
                          </a:ln>
                          <a:solidFill>
                            <a:schemeClr val="tx1"/>
                          </a:solidFill>
                          <a:effectLst>
                            <a:outerShdw blurRad="38100" dist="38100" dir="2700000" algn="tl">
                              <a:srgbClr val="C0C0C0"/>
                            </a:outerShdw>
                          </a:effectLst>
                          <a:latin typeface="Cambria" pitchFamily="18" charset="0"/>
                          <a:cs typeface="Arial" charset="0"/>
                          <a:hlinkClick r:id="rId2"/>
                        </a:rPr>
                        <a:t>http://www.griskabudziovidurine.lt/</a:t>
                      </a:r>
                      <a:endParaRPr kumimoji="0" lang="lt-LT" sz="1100" b="1" i="1" u="none" strike="noStrike" cap="none" normalizeH="0" baseline="0" dirty="0" smtClean="0">
                        <a:ln>
                          <a:noFill/>
                        </a:ln>
                        <a:solidFill>
                          <a:schemeClr val="tx1"/>
                        </a:solidFill>
                        <a:effectLst>
                          <a:outerShdw blurRad="38100" dist="38100" dir="2700000" algn="tl">
                            <a:srgbClr val="C0C0C0"/>
                          </a:outerShdw>
                        </a:effectLst>
                        <a:latin typeface="Cambria" pitchFamily="18" charset="0"/>
                        <a:cs typeface="Arial" charset="0"/>
                      </a:endParaRPr>
                    </a:p>
                    <a:p>
                      <a:endParaRPr lang="en-US" sz="1100" kern="1200" dirty="0">
                        <a:solidFill>
                          <a:schemeClr val="tx1"/>
                        </a:solidFill>
                        <a:latin typeface="Segoe UI Light" pitchFamily="34" charset="0"/>
                        <a:ea typeface="+mn-ea"/>
                        <a:cs typeface="Calibri" pitchFamily="34" charset="0"/>
                      </a:endParaRPr>
                    </a:p>
                  </a:txBody>
                  <a:tcPr marL="91434" marR="91434" marT="45682" marB="45682">
                    <a:lnL w="12700" cap="flat" cmpd="sng" algn="ctr">
                      <a:solidFill>
                        <a:schemeClr val="tx1"/>
                      </a:solidFill>
                      <a:prstDash val="solid"/>
                      <a:round/>
                      <a:headEnd type="none" w="med" len="med"/>
                      <a:tailEnd type="none" w="med" len="med"/>
                    </a:lnL>
                    <a:lnR w="12700" cmpd="sng">
                      <a:noFill/>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r>
              <a:tr h="853327">
                <a:tc>
                  <a:txBody>
                    <a:bodyPr/>
                    <a:lstStyle/>
                    <a:p>
                      <a:r>
                        <a:rPr lang="lt-LT" sz="1400" b="1" dirty="0" smtClean="0">
                          <a:solidFill>
                            <a:schemeClr val="tx1"/>
                          </a:solidFill>
                          <a:latin typeface="Segoe UI Light" pitchFamily="34" charset="0"/>
                        </a:rPr>
                        <a:t>D</a:t>
                      </a:r>
                      <a:r>
                        <a:rPr lang="lt-LT" sz="1400" b="1" baseline="0" dirty="0" smtClean="0">
                          <a:solidFill>
                            <a:schemeClr val="tx1"/>
                          </a:solidFill>
                          <a:latin typeface="Segoe UI Light" pitchFamily="34" charset="0"/>
                        </a:rPr>
                        <a:t>alykas</a:t>
                      </a:r>
                    </a:p>
                    <a:p>
                      <a:r>
                        <a:rPr lang="lt-LT" sz="1200" b="0" i="1" baseline="0" dirty="0" smtClean="0">
                          <a:solidFill>
                            <a:schemeClr val="tx1"/>
                          </a:solidFill>
                          <a:latin typeface="Segoe UI Light" pitchFamily="34" charset="0"/>
                        </a:rPr>
                        <a:t>Nurodykite  pagrindinį ir su projektu susijusius dalykus</a:t>
                      </a:r>
                      <a:endParaRPr lang="en-US" sz="1200" b="0" i="1" dirty="0">
                        <a:solidFill>
                          <a:schemeClr val="tx1"/>
                        </a:solidFill>
                        <a:latin typeface="Segoe UI Light" pitchFamily="34" charset="0"/>
                      </a:endParaRPr>
                    </a:p>
                  </a:txBody>
                  <a:tcPr marL="91434" marR="91434" marT="45682" marB="45682">
                    <a:lnL w="12700" cmpd="sng">
                      <a:noFill/>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lt-LT" sz="1200" b="1" i="1" kern="1200" dirty="0" smtClean="0">
                          <a:solidFill>
                            <a:schemeClr val="tx1"/>
                          </a:solidFill>
                          <a:latin typeface="Cambria" pitchFamily="18" charset="0"/>
                          <a:ea typeface="+mn-ea"/>
                          <a:cs typeface="Calibri" pitchFamily="34" charset="0"/>
                        </a:rPr>
                        <a:t>Biologija, dailė, IT</a:t>
                      </a:r>
                      <a:endParaRPr lang="en-US" sz="1200" b="1" i="1" kern="1200" dirty="0">
                        <a:solidFill>
                          <a:schemeClr val="tx1"/>
                        </a:solidFill>
                        <a:latin typeface="Cambria" pitchFamily="18" charset="0"/>
                        <a:ea typeface="+mn-ea"/>
                        <a:cs typeface="Calibri" pitchFamily="34" charset="0"/>
                      </a:endParaRPr>
                    </a:p>
                  </a:txBody>
                  <a:tcPr marL="91434" marR="91434" marT="45682" marB="45682">
                    <a:lnL w="12700" cap="flat" cmpd="sng" algn="ctr">
                      <a:solidFill>
                        <a:schemeClr val="tx1"/>
                      </a:solidFill>
                      <a:prstDash val="solid"/>
                      <a:round/>
                      <a:headEnd type="none" w="med" len="med"/>
                      <a:tailEnd type="none" w="med" len="med"/>
                    </a:lnL>
                    <a:lnR w="12700" cmpd="sng">
                      <a:noFill/>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r>
              <a:tr h="496788">
                <a:tc>
                  <a:txBody>
                    <a:bodyPr/>
                    <a:lstStyle/>
                    <a:p>
                      <a:r>
                        <a:rPr lang="lt-LT" sz="1400" b="1" dirty="0" smtClean="0">
                          <a:solidFill>
                            <a:schemeClr val="tx1"/>
                          </a:solidFill>
                          <a:latin typeface="Segoe UI Light" pitchFamily="34" charset="0"/>
                        </a:rPr>
                        <a:t>Klasė</a:t>
                      </a:r>
                      <a:endParaRPr lang="en-US" sz="1400" b="1" dirty="0">
                        <a:solidFill>
                          <a:schemeClr val="tx1"/>
                        </a:solidFill>
                        <a:latin typeface="Segoe UI Light" pitchFamily="34" charset="0"/>
                      </a:endParaRPr>
                    </a:p>
                  </a:txBody>
                  <a:tcPr marL="91434" marR="91434" marT="45682" marB="45682">
                    <a:lnL w="12700" cmpd="sng">
                      <a:noFill/>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lt-LT" sz="1200" b="1" kern="1200" dirty="0" smtClean="0">
                          <a:solidFill>
                            <a:schemeClr val="tx1"/>
                          </a:solidFill>
                          <a:latin typeface="Cambria" pitchFamily="18" charset="0"/>
                          <a:ea typeface="+mn-ea"/>
                          <a:cs typeface="Calibri" pitchFamily="34" charset="0"/>
                        </a:rPr>
                        <a:t>7</a:t>
                      </a:r>
                      <a:r>
                        <a:rPr lang="lt-LT" sz="1200" b="1" kern="1200" baseline="0" dirty="0" smtClean="0">
                          <a:solidFill>
                            <a:schemeClr val="tx1"/>
                          </a:solidFill>
                          <a:latin typeface="Cambria" pitchFamily="18" charset="0"/>
                          <a:ea typeface="+mn-ea"/>
                          <a:cs typeface="Calibri" pitchFamily="34" charset="0"/>
                        </a:rPr>
                        <a:t> - </a:t>
                      </a:r>
                      <a:r>
                        <a:rPr lang="en-US" sz="1200" b="1" kern="1200" dirty="0" smtClean="0">
                          <a:solidFill>
                            <a:schemeClr val="tx1"/>
                          </a:solidFill>
                          <a:latin typeface="Cambria" pitchFamily="18" charset="0"/>
                          <a:ea typeface="+mn-ea"/>
                          <a:cs typeface="Calibri" pitchFamily="34" charset="0"/>
                        </a:rPr>
                        <a:t>8</a:t>
                      </a:r>
                      <a:r>
                        <a:rPr lang="lt-LT" sz="1200" b="1" kern="1200" dirty="0" smtClean="0">
                          <a:solidFill>
                            <a:schemeClr val="tx1"/>
                          </a:solidFill>
                          <a:latin typeface="Cambria" pitchFamily="18" charset="0"/>
                          <a:ea typeface="+mn-ea"/>
                          <a:cs typeface="Calibri" pitchFamily="34" charset="0"/>
                        </a:rPr>
                        <a:t> klasė</a:t>
                      </a:r>
                      <a:endParaRPr lang="en-US" sz="1200" b="1" kern="1200" dirty="0">
                        <a:solidFill>
                          <a:schemeClr val="tx1"/>
                        </a:solidFill>
                        <a:latin typeface="Cambria" pitchFamily="18" charset="0"/>
                        <a:ea typeface="+mn-ea"/>
                        <a:cs typeface="Calibri" pitchFamily="34" charset="0"/>
                      </a:endParaRPr>
                    </a:p>
                  </a:txBody>
                  <a:tcPr marL="91434" marR="91434" marT="45682" marB="45682">
                    <a:lnL w="12700" cap="flat" cmpd="sng" algn="ctr">
                      <a:solidFill>
                        <a:schemeClr val="tx1"/>
                      </a:solidFill>
                      <a:prstDash val="solid"/>
                      <a:round/>
                      <a:headEnd type="none" w="med" len="med"/>
                      <a:tailEnd type="none" w="med" len="med"/>
                    </a:lnL>
                    <a:lnR w="12700" cmpd="sng">
                      <a:noFill/>
                    </a:lnR>
                    <a:lnT w="12700" cap="flat" cmpd="sng" algn="ctr">
                      <a:solidFill>
                        <a:schemeClr val="bg1">
                          <a:lumMod val="65000"/>
                        </a:schemeClr>
                      </a:solidFill>
                      <a:prstDash val="sysDot"/>
                      <a:round/>
                      <a:headEnd type="none" w="med" len="med"/>
                      <a:tailEnd type="none" w="med" len="med"/>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r>
              <a:tr h="1158112">
                <a:tc>
                  <a:txBody>
                    <a:bodyPr/>
                    <a:lstStyle/>
                    <a:p>
                      <a:r>
                        <a:rPr lang="lt-LT" sz="1400" b="1" dirty="0" smtClean="0">
                          <a:solidFill>
                            <a:schemeClr val="tx1"/>
                          </a:solidFill>
                          <a:latin typeface="Segoe UI Light" pitchFamily="34" charset="0"/>
                        </a:rPr>
                        <a:t>Projekto tikslai</a:t>
                      </a:r>
                    </a:p>
                    <a:p>
                      <a:endParaRPr lang="lt-LT" sz="1400" b="1" dirty="0" smtClean="0">
                        <a:solidFill>
                          <a:schemeClr val="tx1"/>
                        </a:solidFill>
                        <a:latin typeface="Segoe UI Light" pitchFamily="34" charset="0"/>
                      </a:endParaRPr>
                    </a:p>
                    <a:p>
                      <a:endParaRPr lang="lt-LT" sz="1400" b="1" dirty="0" smtClean="0">
                        <a:solidFill>
                          <a:schemeClr val="tx1"/>
                        </a:solidFill>
                        <a:latin typeface="Segoe UI Light" pitchFamily="34" charset="0"/>
                      </a:endParaRPr>
                    </a:p>
                    <a:p>
                      <a:endParaRPr lang="lt-LT" sz="1400" b="1" dirty="0" smtClean="0">
                        <a:solidFill>
                          <a:schemeClr val="tx1"/>
                        </a:solidFill>
                        <a:latin typeface="Segoe UI Light" pitchFamily="34" charset="0"/>
                      </a:endParaRPr>
                    </a:p>
                    <a:p>
                      <a:endParaRPr lang="en-US" sz="1400" b="1" dirty="0">
                        <a:solidFill>
                          <a:schemeClr val="tx1"/>
                        </a:solidFill>
                        <a:latin typeface="Segoe UI Light" pitchFamily="34" charset="0"/>
                      </a:endParaRPr>
                    </a:p>
                  </a:txBody>
                  <a:tcPr marL="91434" marR="91434" marT="45682" marB="45682">
                    <a:lnL w="12700" cmpd="sng">
                      <a:noFill/>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r>
                        <a:rPr lang="lt-LT" sz="1100" i="1" kern="1200" dirty="0" smtClean="0">
                          <a:solidFill>
                            <a:schemeClr val="tx1"/>
                          </a:solidFill>
                          <a:latin typeface="Cambria" pitchFamily="18" charset="0"/>
                          <a:ea typeface="+mn-ea"/>
                          <a:cs typeface="Calibri" pitchFamily="34" charset="0"/>
                        </a:rPr>
                        <a:t>Supažindinti mokinius su žmogaus raumenų struktūra, jų svarbą judesiams, veido išraiškai-emocijoms. </a:t>
                      </a:r>
                    </a:p>
                    <a:p>
                      <a:r>
                        <a:rPr lang="lt-LT" sz="1100" i="1" kern="1200" dirty="0" smtClean="0">
                          <a:solidFill>
                            <a:schemeClr val="tx1"/>
                          </a:solidFill>
                          <a:latin typeface="Cambria" pitchFamily="18" charset="0"/>
                          <a:ea typeface="+mn-ea"/>
                          <a:cs typeface="Calibri" pitchFamily="34" charset="0"/>
                        </a:rPr>
                        <a:t>Pritaikyti biologijos pamokos žinias dailėje.. Pamokose panaudoti netradicinius metodus,</a:t>
                      </a:r>
                      <a:r>
                        <a:rPr lang="lt-LT" sz="1100" i="1" kern="1200" baseline="0" dirty="0" smtClean="0">
                          <a:solidFill>
                            <a:schemeClr val="tx1"/>
                          </a:solidFill>
                          <a:latin typeface="Cambria" pitchFamily="18" charset="0"/>
                          <a:ea typeface="+mn-ea"/>
                          <a:cs typeface="Calibri" pitchFamily="34" charset="0"/>
                        </a:rPr>
                        <a:t> atlikimo technikas, vaizduojant žmogaus judesius ir emocijas. Skatinti bendrauti ir bendradarbiauti. Panaudoti IT</a:t>
                      </a:r>
                      <a:endParaRPr lang="en-US" sz="1100" i="1" kern="1200" dirty="0">
                        <a:solidFill>
                          <a:schemeClr val="tx1"/>
                        </a:solidFill>
                        <a:latin typeface="Cambria" pitchFamily="18" charset="0"/>
                        <a:ea typeface="+mn-ea"/>
                        <a:cs typeface="Calibri" pitchFamily="34" charset="0"/>
                      </a:endParaRPr>
                    </a:p>
                  </a:txBody>
                  <a:tcPr marL="91434" marR="91434" marT="45682" marB="45682">
                    <a:lnL w="12700" cap="flat" cmpd="sng" algn="ctr">
                      <a:solidFill>
                        <a:schemeClr val="tx1"/>
                      </a:solidFill>
                      <a:prstDash val="solid"/>
                      <a:round/>
                      <a:headEnd type="none" w="med" len="med"/>
                      <a:tailEnd type="none" w="med" len="med"/>
                    </a:lnL>
                    <a:lnR w="12700" cmpd="sng">
                      <a:noFill/>
                    </a:lnR>
                    <a:lnT w="12700" cap="flat" cmpd="sng" algn="ctr">
                      <a:solidFill>
                        <a:schemeClr val="bg1">
                          <a:lumMod val="65000"/>
                        </a:schemeClr>
                      </a:solidFill>
                      <a:prstDash val="sysDot"/>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r>
            </a:tbl>
          </a:graphicData>
        </a:graphic>
      </p:graphicFrame>
      <p:sp>
        <p:nvSpPr>
          <p:cNvPr id="5" name="TextBox 3"/>
          <p:cNvSpPr txBox="1">
            <a:spLocks noChangeArrowheads="1"/>
          </p:cNvSpPr>
          <p:nvPr/>
        </p:nvSpPr>
        <p:spPr bwMode="auto">
          <a:xfrm>
            <a:off x="239713" y="387350"/>
            <a:ext cx="86185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a:defRPr/>
            </a:pPr>
            <a:r>
              <a:rPr lang="lt-LT" sz="4800" dirty="0" smtClean="0">
                <a:solidFill>
                  <a:schemeClr val="bg1"/>
                </a:solidFill>
                <a:effectLst>
                  <a:outerShdw blurRad="38100" dist="38100" dir="2700000" algn="tl">
                    <a:srgbClr val="000000">
                      <a:alpha val="43137"/>
                    </a:srgbClr>
                  </a:outerShdw>
                </a:effectLst>
              </a:rPr>
              <a:t>„Virtuali kelionė klasėje“ – VKK  </a:t>
            </a:r>
            <a:endParaRPr lang="en-US" sz="4800" dirty="0" smtClean="0">
              <a:solidFill>
                <a:schemeClr val="bg1"/>
              </a:solidFill>
              <a:effectLst>
                <a:outerShdw blurRad="38100" dist="38100" dir="2700000" algn="tl">
                  <a:srgbClr val="000000">
                    <a:alpha val="43137"/>
                  </a:srgbClr>
                </a:outerShdw>
              </a:effectLst>
            </a:endParaRPr>
          </a:p>
        </p:txBody>
      </p:sp>
      <p:sp>
        <p:nvSpPr>
          <p:cNvPr id="4" name="Antraštė 3"/>
          <p:cNvSpPr>
            <a:spLocks noGrp="1"/>
          </p:cNvSpPr>
          <p:nvPr>
            <p:ph type="title"/>
          </p:nvPr>
        </p:nvSpPr>
        <p:spPr>
          <a:xfrm>
            <a:off x="2914650" y="1042988"/>
            <a:ext cx="5772150" cy="374649"/>
          </a:xfrm>
        </p:spPr>
        <p:txBody>
          <a:bodyPr/>
          <a:lstStyle/>
          <a:p>
            <a:r>
              <a:rPr lang="lt-LT" sz="2800" b="1" dirty="0" smtClean="0">
                <a:solidFill>
                  <a:srgbClr val="FFFF00"/>
                </a:solidFill>
              </a:rPr>
              <a:t>ŽMOGAUS JUDESIAI IR EMOCIJOS</a:t>
            </a:r>
            <a:endParaRPr lang="lt-LT" sz="2800" b="1" dirty="0">
              <a:solidFill>
                <a:srgbClr val="FFFF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36"/>
          <p:cNvGraphicFramePr>
            <a:graphicFrameLocks noGrp="1"/>
          </p:cNvGraphicFramePr>
          <p:nvPr>
            <p:extLst>
              <p:ext uri="{D42A27DB-BD31-4B8C-83A1-F6EECF244321}">
                <p14:modId xmlns:p14="http://schemas.microsoft.com/office/powerpoint/2010/main" val="3799838682"/>
              </p:ext>
            </p:extLst>
          </p:nvPr>
        </p:nvGraphicFramePr>
        <p:xfrm>
          <a:off x="250825" y="117475"/>
          <a:ext cx="8686800" cy="6310941"/>
        </p:xfrm>
        <a:graphic>
          <a:graphicData uri="http://schemas.openxmlformats.org/drawingml/2006/table">
            <a:tbl>
              <a:tblPr/>
              <a:tblGrid>
                <a:gridCol w="2535918"/>
                <a:gridCol w="6150882"/>
              </a:tblGrid>
              <a:tr h="323050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lt-LT" sz="1400" b="1" i="0" u="none" strike="noStrike" cap="none" normalizeH="0" baseline="0" dirty="0" smtClean="0">
                          <a:ln>
                            <a:noFill/>
                          </a:ln>
                          <a:solidFill>
                            <a:schemeClr val="tx1"/>
                          </a:solidFill>
                          <a:effectLst/>
                          <a:latin typeface="Segoe UI Light" pitchFamily="34" charset="0"/>
                        </a:rPr>
                        <a:t>Projekto aprašymas</a:t>
                      </a:r>
                      <a:endParaRPr kumimoji="0" lang="en-GB" sz="1400" b="1" i="0" u="none" strike="noStrike" cap="none" normalizeH="0" baseline="0" dirty="0" smtClean="0">
                        <a:ln>
                          <a:noFill/>
                        </a:ln>
                        <a:solidFill>
                          <a:schemeClr val="tx1"/>
                        </a:solidFill>
                        <a:effectLst/>
                        <a:latin typeface="Segoe UI Light"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en-GB" sz="1200" b="1" i="0" u="none" strike="noStrike" cap="none" normalizeH="0" baseline="0" dirty="0" smtClean="0">
                        <a:ln>
                          <a:noFill/>
                        </a:ln>
                        <a:solidFill>
                          <a:schemeClr val="tx1"/>
                        </a:solidFill>
                        <a:effectLst/>
                        <a:latin typeface="Segoe UI Light"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Segoe UI Light" pitchFamily="34" charset="0"/>
                        </a:rPr>
                        <a:t>Trumpas projekto apibūdinimas.</a:t>
                      </a:r>
                      <a:r>
                        <a:rPr kumimoji="0" lang="en-GB" sz="1200" b="0" i="1" u="none" strike="noStrike" cap="none" normalizeH="0" baseline="0" dirty="0" smtClean="0">
                          <a:ln>
                            <a:noFill/>
                          </a:ln>
                          <a:solidFill>
                            <a:schemeClr val="tx1"/>
                          </a:solidFill>
                          <a:effectLst/>
                          <a:latin typeface="Segoe UI Light" pitchFamily="34" charset="0"/>
                        </a:rPr>
                        <a:t> </a:t>
                      </a: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Segoe UI Light" pitchFamily="34" charset="0"/>
                        </a:rPr>
                        <a:t>Nurodykite, kokie tikslai buvo keliami ir kokie pasiekti mokomosios veiklos rezultatai. Ar vykdyta ilgalaikė mokymo veikla? Ar vykdyta veikla skatino mokinius planuoti savo mokymosi procesą ir jį nuolat vertinti?</a:t>
                      </a:r>
                      <a:endParaRPr kumimoji="0" lang="en-IE" sz="1200" b="0" i="0" u="none" strike="noStrike" cap="none" normalizeH="0" baseline="0" dirty="0" smtClean="0">
                        <a:ln>
                          <a:noFill/>
                        </a:ln>
                        <a:solidFill>
                          <a:schemeClr val="tx1"/>
                        </a:solidFill>
                        <a:effectLst/>
                        <a:latin typeface="Segoe UI Light"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Segoe UI Light" pitchFamily="34" charset="0"/>
                        </a:rPr>
                        <a:t>Jei manote, kad reikia, galite įkelti dokumentus, susijusius su projekto aprašymu</a:t>
                      </a:r>
                      <a:r>
                        <a:rPr kumimoji="0" lang="en-GB" sz="1200" b="0" i="1" u="none" strike="noStrike" cap="none" normalizeH="0" baseline="0" dirty="0" smtClean="0">
                          <a:ln>
                            <a:noFill/>
                          </a:ln>
                          <a:solidFill>
                            <a:schemeClr val="tx1"/>
                          </a:solidFill>
                          <a:effectLst/>
                          <a:latin typeface="Segoe UI Light" pitchFamily="34" charset="0"/>
                        </a:rPr>
                        <a:t>. </a:t>
                      </a:r>
                      <a:r>
                        <a:rPr kumimoji="0" lang="lt-LT" sz="1200" b="1" i="1" u="none" strike="noStrike" cap="none" normalizeH="0" baseline="0" dirty="0" smtClean="0">
                          <a:ln>
                            <a:noFill/>
                          </a:ln>
                          <a:solidFill>
                            <a:schemeClr val="tx1"/>
                          </a:solidFill>
                          <a:effectLst/>
                          <a:latin typeface="Segoe UI Light" pitchFamily="34" charset="0"/>
                        </a:rPr>
                        <a:t>Pastabose pateikta informacija, kaip į pateiktį įkelti dokumentą.</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da-DK" sz="1200" b="1" i="0" u="none" strike="noStrike" cap="none" normalizeH="0" baseline="0" dirty="0" smtClean="0">
                        <a:ln>
                          <a:noFill/>
                        </a:ln>
                        <a:solidFill>
                          <a:schemeClr val="tx1"/>
                        </a:solidFill>
                        <a:effectLst/>
                        <a:latin typeface="Segoe UI Light" pitchFamily="34" charset="0"/>
                      </a:endParaRPr>
                    </a:p>
                  </a:txBody>
                  <a:tcPr marL="91443" marR="91443" marT="45688" marB="45688"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bg1">
                          <a:lumMod val="65000"/>
                        </a:schemeClr>
                      </a:solidFill>
                      <a:prstDash val="sysDot"/>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Cambria" pitchFamily="18" charset="0"/>
                        </a:rPr>
                        <a:t>Projektas –tai integruotos biologijos ir dailės pamokos 7 klasėje. Jo apimtis: </a:t>
                      </a:r>
                      <a:r>
                        <a:rPr kumimoji="0" lang="en-US" sz="1200" b="0" i="1" u="none" strike="noStrike" cap="none" normalizeH="0" baseline="0" dirty="0" smtClean="0">
                          <a:ln>
                            <a:noFill/>
                          </a:ln>
                          <a:solidFill>
                            <a:schemeClr val="tx1"/>
                          </a:solidFill>
                          <a:effectLst/>
                          <a:latin typeface="Cambria" pitchFamily="18" charset="0"/>
                        </a:rPr>
                        <a:t>2 </a:t>
                      </a:r>
                      <a:r>
                        <a:rPr kumimoji="0" lang="en-US" sz="1200" b="0" i="1" u="none" strike="noStrike" cap="none" normalizeH="0" baseline="0" dirty="0" err="1" smtClean="0">
                          <a:ln>
                            <a:noFill/>
                          </a:ln>
                          <a:solidFill>
                            <a:schemeClr val="tx1"/>
                          </a:solidFill>
                          <a:effectLst/>
                          <a:latin typeface="Cambria" pitchFamily="18" charset="0"/>
                        </a:rPr>
                        <a:t>biologijos</a:t>
                      </a:r>
                      <a:r>
                        <a:rPr kumimoji="0" lang="en-US" sz="1200" b="0" i="1" u="none" strike="noStrike" cap="none" normalizeH="0" baseline="0" dirty="0" smtClean="0">
                          <a:ln>
                            <a:noFill/>
                          </a:ln>
                          <a:solidFill>
                            <a:schemeClr val="tx1"/>
                          </a:solidFill>
                          <a:effectLst/>
                          <a:latin typeface="Cambria" pitchFamily="18" charset="0"/>
                        </a:rPr>
                        <a:t>, 4</a:t>
                      </a:r>
                      <a:r>
                        <a:rPr kumimoji="0" lang="lt-LT" sz="1200" b="0" i="1" u="none" strike="noStrike" cap="none" normalizeH="0" baseline="0" dirty="0" smtClean="0">
                          <a:ln>
                            <a:noFill/>
                          </a:ln>
                          <a:solidFill>
                            <a:schemeClr val="tx1"/>
                          </a:solidFill>
                          <a:effectLst/>
                          <a:latin typeface="Cambria" pitchFamily="18" charset="0"/>
                        </a:rPr>
                        <a:t> dailes pamokos</a:t>
                      </a: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Cambria" pitchFamily="18" charset="0"/>
                        </a:rPr>
                        <a:t>Tikslas: išsiaiškinti žmogaus raumenų sandarą ir svarbą judesio bei emocijų perteikimui. Suvokti, kokios yra kūno dalių proporcijos, žinias pritaikyti kūrybinėje veikloje. </a:t>
                      </a: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Cambria" pitchFamily="18" charset="0"/>
                        </a:rPr>
                        <a:t>Biologijos pamokose mokiniai susipažino su žmogaus ir gyvūnų atramos </a:t>
                      </a:r>
                      <a:r>
                        <a:rPr kumimoji="0" lang="lt-LT" sz="1200" b="0" i="1" u="none" strike="noStrike" cap="none" normalizeH="0" baseline="0" dirty="0" err="1" smtClean="0">
                          <a:ln>
                            <a:noFill/>
                          </a:ln>
                          <a:solidFill>
                            <a:schemeClr val="tx1"/>
                          </a:solidFill>
                          <a:effectLst/>
                          <a:latin typeface="Cambria" pitchFamily="18" charset="0"/>
                        </a:rPr>
                        <a:t>sitemomis</a:t>
                      </a:r>
                      <a:r>
                        <a:rPr kumimoji="0" lang="lt-LT" sz="1200" b="0" i="1" u="none" strike="noStrike" cap="none" normalizeH="0" baseline="0" dirty="0" smtClean="0">
                          <a:ln>
                            <a:noFill/>
                          </a:ln>
                          <a:solidFill>
                            <a:schemeClr val="tx1"/>
                          </a:solidFill>
                          <a:effectLst/>
                          <a:latin typeface="Cambria" pitchFamily="18" charset="0"/>
                        </a:rPr>
                        <a:t>, apibūdino griaučių ir raumenų reikšmę žmogaus gyvenime.</a:t>
                      </a: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Cambria" pitchFamily="18" charset="0"/>
                        </a:rPr>
                        <a:t>Per dailės pamokas pagrindinis dėmesys skiriamas mokinių netradicinei  kūrybinei veiklai bei darbo metodams, įgytų žinių per biologijos pamokas pritaikymas. Kūryba –kaip žaidimas.</a:t>
                      </a: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Cambria" pitchFamily="18" charset="0"/>
                        </a:rPr>
                        <a:t> Mokiniai susipažinę su žmogaus kūno proporcijomis, žaisdami žaidimą „Skulptorius ir užsakovas“ ,eskizavo žmogaus judesį iš natūros. Dirbdami grupėse, kūrė skulptūrines temines kompozicijas, naudodami netradicinę medžiagą- foliją,  formavo judesį ir skulptūras jungė į temines kompozicijas. Saulėtą dieną meno akcijai pasirinkę išasfaltuotą aikštelę, mokiniai laisvai judėjo ir stebėjo, kaip judesys formuoja krintančio šešėlio formą, nuotaiką. Kūrė daugiafigūres šešėlines kompozicijas .</a:t>
                      </a: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Cambria" pitchFamily="18" charset="0"/>
                        </a:rPr>
                        <a:t> Stebėjo veido raumenų judesius, formuojant emociją, nuotaiką, žaidė žaidimą „Pasikeisk lūpas“. Pasirinkę emociją, stengėsi jos išraišką išpjaustyti ant obuolio. Namuose  kūrė kompoziciją iš emocinių ženklų, panaudodami </a:t>
                      </a:r>
                      <a:r>
                        <a:rPr kumimoji="0" lang="lt-LT" sz="1200" b="0" i="1" u="none" strike="noStrike" cap="none" normalizeH="0" baseline="0" dirty="0" err="1" smtClean="0">
                          <a:ln>
                            <a:noFill/>
                          </a:ln>
                          <a:solidFill>
                            <a:schemeClr val="tx1"/>
                          </a:solidFill>
                          <a:effectLst/>
                          <a:latin typeface="Cambria" pitchFamily="18" charset="0"/>
                        </a:rPr>
                        <a:t>setuprea</a:t>
                      </a:r>
                      <a:r>
                        <a:rPr kumimoji="0" lang="lt-LT" sz="1200" b="0" i="1" u="none" strike="noStrike" cap="none" normalizeH="0" baseline="0" dirty="0" smtClean="0">
                          <a:ln>
                            <a:noFill/>
                          </a:ln>
                          <a:solidFill>
                            <a:schemeClr val="tx1"/>
                          </a:solidFill>
                          <a:effectLst/>
                          <a:latin typeface="Cambria" pitchFamily="18" charset="0"/>
                        </a:rPr>
                        <a:t> programą. Visada suruošdavo savo darbų parodas, aptarimus, vertinimus, fiksavo fotografijose.</a:t>
                      </a: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Cambria" pitchFamily="18" charset="0"/>
                        </a:rPr>
                        <a:t>Projekto planas : </a:t>
                      </a:r>
                      <a:r>
                        <a:rPr kumimoji="0" lang="lt-LT" sz="1200" b="0" i="1" u="none" strike="noStrike" cap="none" normalizeH="0" baseline="0" dirty="0" smtClean="0">
                          <a:ln>
                            <a:noFill/>
                          </a:ln>
                          <a:solidFill>
                            <a:schemeClr val="tx1"/>
                          </a:solidFill>
                          <a:effectLst/>
                          <a:latin typeface="Cambria" pitchFamily="18" charset="0"/>
                          <a:hlinkClick r:id="rId3"/>
                        </a:rPr>
                        <a:t>https://sites.google.com/site/pamokaintegruota/dailebiologija/planas</a:t>
                      </a:r>
                      <a:r>
                        <a:rPr kumimoji="0" lang="lt-LT" sz="1200" b="0" i="1" u="none" strike="noStrike" cap="none" normalizeH="0" baseline="0" dirty="0" smtClean="0">
                          <a:ln>
                            <a:noFill/>
                          </a:ln>
                          <a:solidFill>
                            <a:schemeClr val="tx1"/>
                          </a:solidFill>
                          <a:effectLst/>
                          <a:latin typeface="Cambria" pitchFamily="18" charset="0"/>
                        </a:rPr>
                        <a:t> </a:t>
                      </a:r>
                      <a:endParaRPr kumimoji="0" lang="en-US" sz="1200" b="0" i="1" u="none" strike="noStrike" cap="none" normalizeH="0" baseline="0" dirty="0" smtClean="0">
                        <a:ln>
                          <a:noFill/>
                        </a:ln>
                        <a:solidFill>
                          <a:schemeClr val="tx1"/>
                        </a:solidFill>
                        <a:effectLst/>
                        <a:latin typeface="Cambria" pitchFamily="18" charset="0"/>
                      </a:endParaRPr>
                    </a:p>
                  </a:txBody>
                  <a:tcPr marL="91443" marR="91443" marT="45688" marB="4568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bg1">
                          <a:lumMod val="65000"/>
                        </a:schemeClr>
                      </a:solidFill>
                      <a:prstDash val="sysDot"/>
                      <a:round/>
                      <a:headEnd type="none" w="med" len="med"/>
                      <a:tailEnd type="none" w="med" len="med"/>
                    </a:lnB>
                    <a:lnTlToBr>
                      <a:noFill/>
                    </a:lnTlToBr>
                    <a:lnBlToTr>
                      <a:noFill/>
                    </a:lnBlToTr>
                    <a:solidFill>
                      <a:schemeClr val="bg1"/>
                    </a:solidFill>
                  </a:tcPr>
                </a:tc>
              </a:tr>
              <a:tr h="274484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lt-LT" sz="1400" b="1" i="0" u="none" strike="noStrike" cap="none" normalizeH="0" baseline="0" dirty="0" smtClean="0">
                          <a:ln>
                            <a:noFill/>
                          </a:ln>
                          <a:solidFill>
                            <a:schemeClr val="tx1"/>
                          </a:solidFill>
                          <a:effectLst/>
                          <a:latin typeface="Segoe UI Light" pitchFamily="34" charset="0"/>
                        </a:rPr>
                        <a:t>Mokymosi procesas</a:t>
                      </a:r>
                    </a:p>
                    <a:p>
                      <a:pPr marL="0" marR="0" lvl="0" indent="0" algn="l" defTabSz="457200" rtl="0" eaLnBrk="1" fontAlgn="base" latinLnBrk="0" hangingPunct="1">
                        <a:lnSpc>
                          <a:spcPct val="100000"/>
                        </a:lnSpc>
                        <a:spcBef>
                          <a:spcPct val="0"/>
                        </a:spcBef>
                        <a:spcAft>
                          <a:spcPct val="0"/>
                        </a:spcAft>
                        <a:buClrTx/>
                        <a:buSzTx/>
                        <a:buFontTx/>
                        <a:buNone/>
                        <a:tabLst/>
                      </a:pPr>
                      <a:endParaRPr kumimoji="0" lang="da-DK" sz="1400" b="1" i="0" u="none" strike="noStrike" cap="none" normalizeH="0" baseline="0" dirty="0" smtClean="0">
                        <a:ln>
                          <a:noFill/>
                        </a:ln>
                        <a:solidFill>
                          <a:schemeClr val="tx1"/>
                        </a:solidFill>
                        <a:effectLst/>
                        <a:latin typeface="Segoe UI Light" pitchFamily="34" charset="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Segoe UI Light" pitchFamily="34" charset="0"/>
                        </a:rPr>
                        <a:t>Planavimo pavyzdžiai (pedagoginis pagrindimas, nuorodos į naudotus išteklius). </a:t>
                      </a: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Segoe UI Light" pitchFamily="34" charset="0"/>
                        </a:rPr>
                        <a:t>Apibūdinkite kūrybiškumą ir </a:t>
                      </a:r>
                      <a:r>
                        <a:rPr kumimoji="0" lang="lt-LT" sz="1200" b="0" i="1" u="none" strike="noStrike" cap="none" normalizeH="0" baseline="0" dirty="0" err="1" smtClean="0">
                          <a:ln>
                            <a:noFill/>
                          </a:ln>
                          <a:solidFill>
                            <a:schemeClr val="tx1"/>
                          </a:solidFill>
                          <a:effectLst/>
                          <a:latin typeface="Segoe UI Light" pitchFamily="34" charset="0"/>
                        </a:rPr>
                        <a:t>inovatyvumą</a:t>
                      </a:r>
                      <a:r>
                        <a:rPr kumimoji="0" lang="lt-LT" sz="1200" b="0" i="1" u="none" strike="noStrike" cap="none" normalizeH="0" baseline="0" dirty="0" smtClean="0">
                          <a:ln>
                            <a:noFill/>
                          </a:ln>
                          <a:solidFill>
                            <a:schemeClr val="tx1"/>
                          </a:solidFill>
                          <a:effectLst/>
                          <a:latin typeface="Segoe UI Light" pitchFamily="34" charset="0"/>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Segoe UI Light" pitchFamily="34" charset="0"/>
                        </a:rPr>
                        <a:t>Aprašykite, kaip mokymosi planavimas palengvino  XXI a. gebėjimų ir kompetencijų (žinių gilinimo, IKT taikymo, problemų sprendimo, inovacijų, bendravimo ir bendradarbiavimo)  tobulinimą.</a:t>
                      </a:r>
                      <a:endParaRPr kumimoji="0" lang="da-DK" sz="1200" b="0" i="0" u="none" strike="noStrike" cap="none" normalizeH="0" baseline="0" dirty="0" smtClean="0">
                        <a:ln>
                          <a:noFill/>
                        </a:ln>
                        <a:solidFill>
                          <a:schemeClr val="tx1"/>
                        </a:solidFill>
                        <a:effectLst/>
                        <a:latin typeface="Segoe UI Light" pitchFamily="34" charset="0"/>
                      </a:endParaRPr>
                    </a:p>
                  </a:txBody>
                  <a:tcPr marL="91443" marR="91443" marT="45688" marB="45688" horzOverflow="overflow">
                    <a:lnL>
                      <a:noFill/>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a:noFill/>
                    </a:lnB>
                    <a:lnTlToBr>
                      <a:noFill/>
                    </a:lnTlToBr>
                    <a:lnBlToTr>
                      <a:noFill/>
                    </a:lnBlToTr>
                    <a:solidFill>
                      <a:schemeClr val="bg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lt-LT" sz="1200" b="0" i="1" u="none" strike="noStrike" cap="none" normalizeH="0" baseline="0" dirty="0" smtClean="0">
                          <a:ln>
                            <a:noFill/>
                          </a:ln>
                          <a:solidFill>
                            <a:schemeClr val="tx1"/>
                          </a:solidFill>
                          <a:effectLst/>
                          <a:latin typeface="Cambria" pitchFamily="18" charset="0"/>
                        </a:rPr>
                        <a:t>Dailės pamokose  -kūrybiškumas, kaip žaidimas, bendradarbiavimas.</a:t>
                      </a:r>
                    </a:p>
                    <a:p>
                      <a:r>
                        <a:rPr lang="lt-LT" sz="1200" i="1" kern="1200" dirty="0" smtClean="0">
                          <a:solidFill>
                            <a:schemeClr val="tx1"/>
                          </a:solidFill>
                          <a:effectLst/>
                          <a:latin typeface="Cambria" pitchFamily="18" charset="0"/>
                          <a:ea typeface="+mn-ea"/>
                          <a:cs typeface="+mn-cs"/>
                        </a:rPr>
                        <a:t>Aktyvių mokymosi metodų</a:t>
                      </a:r>
                      <a:r>
                        <a:rPr lang="lt-LT" sz="1200" i="1" kern="1200" baseline="0" dirty="0" smtClean="0">
                          <a:solidFill>
                            <a:schemeClr val="tx1"/>
                          </a:solidFill>
                          <a:effectLst/>
                          <a:latin typeface="Cambria" pitchFamily="18" charset="0"/>
                          <a:ea typeface="+mn-ea"/>
                          <a:cs typeface="+mn-cs"/>
                        </a:rPr>
                        <a:t> taikymas ;</a:t>
                      </a:r>
                      <a:r>
                        <a:rPr lang="lt-LT" sz="1200" i="1" kern="1200" dirty="0" smtClean="0">
                          <a:solidFill>
                            <a:schemeClr val="tx1"/>
                          </a:solidFill>
                          <a:effectLst/>
                          <a:latin typeface="Cambria" pitchFamily="18" charset="0"/>
                          <a:ea typeface="+mn-ea"/>
                          <a:cs typeface="+mn-cs"/>
                        </a:rPr>
                        <a:t>kurių įvairovė leido pasirinkti pačius įdomiausius ir rezultatyviausius. Tikslingai taikomi metodai pažadino vaikų smalsumą ir pažinimo džiaugsmą.</a:t>
                      </a:r>
                    </a:p>
                    <a:p>
                      <a:r>
                        <a:rPr lang="lt-LT" sz="1200" i="1" kern="1200" dirty="0" smtClean="0">
                          <a:solidFill>
                            <a:schemeClr val="tx1"/>
                          </a:solidFill>
                          <a:effectLst/>
                          <a:latin typeface="Cambria" pitchFamily="18" charset="0"/>
                          <a:ea typeface="+mn-ea"/>
                          <a:cs typeface="+mn-cs"/>
                        </a:rPr>
                        <a:t>Aktyvieji mokymo metodai leido kurti tai, ką norisi matyti, o tai skatino inovacijų kūrimąsi, nes naujovės gimsta iš pirminės idėjos ir tolimesnio jos plėtojimo</a:t>
                      </a:r>
                      <a:r>
                        <a:rPr lang="lt-LT" sz="1200" kern="1200" dirty="0" smtClean="0">
                          <a:solidFill>
                            <a:schemeClr val="tx1"/>
                          </a:solidFill>
                          <a:effectLst/>
                          <a:latin typeface="Cambria" pitchFamily="18" charset="0"/>
                          <a:ea typeface="+mn-ea"/>
                          <a:cs typeface="+mn-cs"/>
                        </a:rPr>
                        <a:t>. </a:t>
                      </a:r>
                    </a:p>
                    <a:p>
                      <a:r>
                        <a:rPr lang="lt-LT" sz="1200" i="1" kern="1200" dirty="0" err="1" smtClean="0">
                          <a:solidFill>
                            <a:schemeClr val="tx1"/>
                          </a:solidFill>
                          <a:effectLst/>
                          <a:latin typeface="Cambria" pitchFamily="18" charset="0"/>
                          <a:ea typeface="+mn-ea"/>
                          <a:cs typeface="+mn-cs"/>
                        </a:rPr>
                        <a:t>Inovatyvi</a:t>
                      </a:r>
                      <a:r>
                        <a:rPr lang="lt-LT" sz="1200" i="1" kern="1200" dirty="0" smtClean="0">
                          <a:solidFill>
                            <a:schemeClr val="tx1"/>
                          </a:solidFill>
                          <a:effectLst/>
                          <a:latin typeface="Cambria" pitchFamily="18" charset="0"/>
                          <a:ea typeface="+mn-ea"/>
                          <a:cs typeface="+mn-cs"/>
                        </a:rPr>
                        <a:t> aplinka-pamoka vyko ne klasėje (meno akcija „Judesio nuotaika žmogaus šešėlyje“</a:t>
                      </a:r>
                    </a:p>
                    <a:p>
                      <a:r>
                        <a:rPr lang="lt-LT" sz="1200" i="1" kern="1200" dirty="0" smtClean="0">
                          <a:solidFill>
                            <a:schemeClr val="tx1"/>
                          </a:solidFill>
                          <a:effectLst/>
                          <a:latin typeface="Cambria" pitchFamily="18" charset="0"/>
                          <a:ea typeface="+mn-ea"/>
                          <a:cs typeface="+mn-cs"/>
                        </a:rPr>
                        <a:t>Biologijos pamokų metu mokiniai naudodamiesi skaitmeniniais ištekliais nagrinėjo gyvūnų ir žmogaus skeleto sandarą  ir judėjimo ypatumus. </a:t>
                      </a:r>
                      <a:r>
                        <a:rPr lang="lt-LT" sz="1200" i="1" kern="1200" dirty="0" smtClean="0">
                          <a:solidFill>
                            <a:schemeClr val="tx1"/>
                          </a:solidFill>
                          <a:effectLst/>
                          <a:latin typeface="Cambria" pitchFamily="18" charset="0"/>
                          <a:ea typeface="+mn-ea"/>
                          <a:cs typeface="+mn-cs"/>
                          <a:hlinkClick r:id="rId4"/>
                        </a:rPr>
                        <a:t>http://gamta7-8.mkp.emokykla.lt/lt/</a:t>
                      </a:r>
                      <a:r>
                        <a:rPr lang="lt-LT" sz="1200" i="1" kern="1200" dirty="0" err="1" smtClean="0">
                          <a:solidFill>
                            <a:schemeClr val="tx1"/>
                          </a:solidFill>
                          <a:effectLst/>
                          <a:latin typeface="Cambria" pitchFamily="18" charset="0"/>
                          <a:ea typeface="+mn-ea"/>
                          <a:cs typeface="+mn-cs"/>
                          <a:hlinkClick r:id="rId4"/>
                        </a:rPr>
                        <a:t>mo</a:t>
                      </a:r>
                      <a:r>
                        <a:rPr lang="lt-LT" sz="1200" i="1" kern="1200" dirty="0" smtClean="0">
                          <a:solidFill>
                            <a:schemeClr val="tx1"/>
                          </a:solidFill>
                          <a:effectLst/>
                          <a:latin typeface="Cambria" pitchFamily="18" charset="0"/>
                          <a:ea typeface="+mn-ea"/>
                          <a:cs typeface="+mn-cs"/>
                          <a:hlinkClick r:id="rId4"/>
                        </a:rPr>
                        <a:t>/demonstracijos/</a:t>
                      </a:r>
                      <a:r>
                        <a:rPr lang="lt-LT" sz="1200" i="1" kern="1200" dirty="0" err="1" smtClean="0">
                          <a:solidFill>
                            <a:schemeClr val="tx1"/>
                          </a:solidFill>
                          <a:effectLst/>
                          <a:latin typeface="Cambria" pitchFamily="18" charset="0"/>
                          <a:ea typeface="+mn-ea"/>
                          <a:cs typeface="+mn-cs"/>
                          <a:hlinkClick r:id="rId4"/>
                        </a:rPr>
                        <a:t>stuburiniai_gyvunai</a:t>
                      </a:r>
                      <a:r>
                        <a:rPr lang="lt-LT" sz="1200" i="1" kern="1200" dirty="0" smtClean="0">
                          <a:solidFill>
                            <a:schemeClr val="tx1"/>
                          </a:solidFill>
                          <a:effectLst/>
                          <a:latin typeface="Cambria" pitchFamily="18" charset="0"/>
                          <a:ea typeface="+mn-ea"/>
                          <a:cs typeface="+mn-cs"/>
                          <a:hlinkClick r:id="rId4"/>
                        </a:rPr>
                        <a:t>/,scenario.45,position.0</a:t>
                      </a:r>
                      <a:r>
                        <a:rPr lang="lt-LT" sz="1200" i="1" kern="1200" dirty="0" smtClean="0">
                          <a:solidFill>
                            <a:schemeClr val="tx1"/>
                          </a:solidFill>
                          <a:effectLst/>
                          <a:latin typeface="Cambria" pitchFamily="18" charset="0"/>
                          <a:ea typeface="+mn-ea"/>
                          <a:cs typeface="+mn-cs"/>
                        </a:rPr>
                        <a:t> ,</a:t>
                      </a:r>
                    </a:p>
                    <a:p>
                      <a:r>
                        <a:rPr lang="lt-LT" sz="1200" i="1" kern="1200" dirty="0" smtClean="0">
                          <a:solidFill>
                            <a:schemeClr val="tx1"/>
                          </a:solidFill>
                          <a:effectLst/>
                          <a:latin typeface="Cambria" pitchFamily="18" charset="0"/>
                          <a:ea typeface="+mn-ea"/>
                          <a:cs typeface="+mn-cs"/>
                          <a:hlinkClick r:id="rId5"/>
                        </a:rPr>
                        <a:t>http://mkp.emokykla.lt/gamta5-6/lt/mo/801/#grotuvas</a:t>
                      </a:r>
                      <a:r>
                        <a:rPr lang="lt-LT" sz="1200" i="1" kern="1200" dirty="0" smtClean="0">
                          <a:solidFill>
                            <a:schemeClr val="tx1"/>
                          </a:solidFill>
                          <a:effectLst/>
                          <a:latin typeface="Cambria" pitchFamily="18" charset="0"/>
                          <a:ea typeface="+mn-ea"/>
                          <a:cs typeface="+mn-cs"/>
                        </a:rPr>
                        <a:t>, </a:t>
                      </a:r>
                      <a:r>
                        <a:rPr lang="lt-LT" sz="1200" i="1" kern="1200" dirty="0" smtClean="0">
                          <a:solidFill>
                            <a:schemeClr val="tx1"/>
                          </a:solidFill>
                          <a:effectLst/>
                          <a:latin typeface="Cambria" pitchFamily="18" charset="0"/>
                          <a:ea typeface="+mn-ea"/>
                          <a:cs typeface="+mn-cs"/>
                          <a:hlinkClick r:id="rId6"/>
                        </a:rPr>
                        <a:t>http://mkp.emokykla.lt/gamta5-6/lt/mo/802/#grotuvas</a:t>
                      </a:r>
                      <a:r>
                        <a:rPr lang="lt-LT" sz="1200" i="1" kern="1200" dirty="0" smtClean="0">
                          <a:solidFill>
                            <a:schemeClr val="tx1"/>
                          </a:solidFill>
                          <a:effectLst/>
                          <a:latin typeface="Cambria" pitchFamily="18" charset="0"/>
                          <a:ea typeface="+mn-ea"/>
                          <a:cs typeface="+mn-cs"/>
                        </a:rPr>
                        <a:t> , </a:t>
                      </a:r>
                      <a:r>
                        <a:rPr lang="lt-LT" sz="1200" i="1" kern="1200" dirty="0" smtClean="0">
                          <a:solidFill>
                            <a:schemeClr val="tx1"/>
                          </a:solidFill>
                          <a:effectLst/>
                          <a:latin typeface="Cambria" pitchFamily="18" charset="0"/>
                          <a:ea typeface="+mn-ea"/>
                          <a:cs typeface="+mn-cs"/>
                          <a:hlinkClick r:id="rId7"/>
                        </a:rPr>
                        <a:t>http://www.purchon.com/biology/flash/elbow.swf</a:t>
                      </a:r>
                      <a:r>
                        <a:rPr lang="lt-LT" sz="1200" i="1" kern="1200" dirty="0" smtClean="0">
                          <a:solidFill>
                            <a:schemeClr val="tx1"/>
                          </a:solidFill>
                          <a:effectLst/>
                          <a:latin typeface="Cambria" pitchFamily="18" charset="0"/>
                          <a:ea typeface="+mn-ea"/>
                          <a:cs typeface="+mn-cs"/>
                        </a:rPr>
                        <a:t> , </a:t>
                      </a:r>
                      <a:r>
                        <a:rPr lang="lt-LT" sz="1200" i="1" kern="1200" dirty="0" smtClean="0">
                          <a:solidFill>
                            <a:schemeClr val="tx1"/>
                          </a:solidFill>
                          <a:effectLst/>
                          <a:latin typeface="Cambria" pitchFamily="18" charset="0"/>
                          <a:ea typeface="+mn-ea"/>
                          <a:cs typeface="+mn-cs"/>
                          <a:hlinkClick r:id="rId8"/>
                        </a:rPr>
                        <a:t>http://www.sheppardsoftware.com/health/anatomy/skeleton/Skeleton_game_2.htm</a:t>
                      </a:r>
                      <a:r>
                        <a:rPr lang="lt-LT" sz="1200" i="1" kern="1200" dirty="0" smtClean="0">
                          <a:solidFill>
                            <a:schemeClr val="tx1"/>
                          </a:solidFill>
                          <a:effectLst/>
                          <a:latin typeface="Cambria" pitchFamily="18" charset="0"/>
                          <a:ea typeface="+mn-ea"/>
                          <a:cs typeface="+mn-cs"/>
                        </a:rPr>
                        <a:t> .</a:t>
                      </a:r>
                      <a:endParaRPr lang="lt-LT" sz="1200" i="1" kern="1200" dirty="0">
                        <a:solidFill>
                          <a:schemeClr val="tx1"/>
                        </a:solidFill>
                        <a:effectLst/>
                        <a:latin typeface="Cambria" pitchFamily="18" charset="0"/>
                        <a:ea typeface="+mn-ea"/>
                        <a:cs typeface="+mn-cs"/>
                      </a:endParaRPr>
                    </a:p>
                  </a:txBody>
                  <a:tcPr marL="91443" marR="91443" marT="45688" marB="45688" horzOverflow="overflow">
                    <a:lnL w="12700" cap="flat" cmpd="sng" algn="ctr">
                      <a:solidFill>
                        <a:schemeClr val="tx1"/>
                      </a:solidFill>
                      <a:prstDash val="solid"/>
                      <a:round/>
                      <a:headEnd type="none" w="med" len="med"/>
                      <a:tailEnd type="none" w="med" len="med"/>
                    </a:lnL>
                    <a:lnR>
                      <a:noFill/>
                    </a:lnR>
                    <a:lnT w="12700" cap="flat" cmpd="sng" algn="ctr">
                      <a:solidFill>
                        <a:schemeClr val="bg1">
                          <a:lumMod val="65000"/>
                        </a:schemeClr>
                      </a:solidFill>
                      <a:prstDash val="sysDot"/>
                      <a:round/>
                      <a:headEnd type="none" w="med" len="med"/>
                      <a:tailEnd type="none" w="med" len="med"/>
                    </a:lnT>
                    <a:lnB>
                      <a:noFill/>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6"/>
          <p:cNvGraphicFramePr>
            <a:graphicFrameLocks noGrp="1"/>
          </p:cNvGraphicFramePr>
          <p:nvPr>
            <p:extLst>
              <p:ext uri="{D42A27DB-BD31-4B8C-83A1-F6EECF244321}">
                <p14:modId xmlns:p14="http://schemas.microsoft.com/office/powerpoint/2010/main" val="1449959824"/>
              </p:ext>
            </p:extLst>
          </p:nvPr>
        </p:nvGraphicFramePr>
        <p:xfrm>
          <a:off x="250825" y="146050"/>
          <a:ext cx="8607425" cy="5811838"/>
        </p:xfrm>
        <a:graphic>
          <a:graphicData uri="http://schemas.openxmlformats.org/drawingml/2006/table">
            <a:tbl>
              <a:tblPr firstRow="1" bandRow="1">
                <a:tableStyleId>{5C22544A-7EE6-4342-B048-85BDC9FD1C3A}</a:tableStyleId>
              </a:tblPr>
              <a:tblGrid>
                <a:gridCol w="2483666"/>
                <a:gridCol w="6123759"/>
              </a:tblGrid>
              <a:tr h="581183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lt-LT" sz="1400" b="1" i="0" u="none" strike="noStrike" kern="1200" cap="none" spc="0" normalizeH="0" baseline="0" noProof="0" dirty="0" smtClean="0">
                        <a:ln>
                          <a:noFill/>
                        </a:ln>
                        <a:solidFill>
                          <a:schemeClr val="tx1"/>
                        </a:solidFill>
                        <a:effectLst/>
                        <a:uLnTx/>
                        <a:uFillTx/>
                        <a:latin typeface="Segoe UI Light"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400" b="1" i="0" u="none" strike="noStrike" kern="1200" cap="none" spc="0" normalizeH="0" baseline="0" noProof="0" dirty="0" smtClean="0">
                          <a:ln>
                            <a:noFill/>
                          </a:ln>
                          <a:solidFill>
                            <a:schemeClr val="tx1"/>
                          </a:solidFill>
                          <a:effectLst/>
                          <a:uLnTx/>
                          <a:uFillTx/>
                          <a:latin typeface="Segoe UI Light" pitchFamily="34" charset="0"/>
                          <a:ea typeface="+mn-ea"/>
                          <a:cs typeface="+mn-cs"/>
                        </a:rPr>
                        <a:t>Projekto rezultatai</a:t>
                      </a:r>
                      <a:endParaRPr kumimoji="0" lang="da-DK" sz="1400" b="1" i="0" u="none" strike="noStrike" kern="1200" cap="none" spc="0" normalizeH="0" baseline="0" noProof="0" dirty="0" smtClean="0">
                        <a:ln>
                          <a:noFill/>
                        </a:ln>
                        <a:solidFill>
                          <a:schemeClr val="tx1"/>
                        </a:solidFill>
                        <a:effectLst/>
                        <a:uLnTx/>
                        <a:uFillTx/>
                        <a:latin typeface="Segoe UI Light"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a-DK" sz="1200" b="0" i="0" u="none" strike="noStrike" kern="1200" cap="none" spc="0" normalizeH="0" baseline="0" noProof="0" dirty="0" smtClean="0">
                        <a:ln>
                          <a:noFill/>
                        </a:ln>
                        <a:solidFill>
                          <a:schemeClr val="tx1"/>
                        </a:solidFill>
                        <a:effectLst/>
                        <a:uLnTx/>
                        <a:uFillTx/>
                        <a:latin typeface="Segoe UI Light"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1" u="none" strike="noStrike" kern="1200" cap="none" spc="0" normalizeH="0" baseline="0" noProof="0" dirty="0" smtClean="0">
                          <a:ln>
                            <a:noFill/>
                          </a:ln>
                          <a:solidFill>
                            <a:schemeClr val="tx1"/>
                          </a:solidFill>
                          <a:effectLst/>
                          <a:uLnTx/>
                          <a:uFillTx/>
                          <a:latin typeface="Segoe UI Light" pitchFamily="34" charset="0"/>
                          <a:ea typeface="+mn-ea"/>
                          <a:cs typeface="+mn-cs"/>
                        </a:rPr>
                        <a:t>Mokinių sukurtų darbų pavyzdžiai.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1" u="none" strike="noStrike" kern="1200" cap="none" spc="0" normalizeH="0" baseline="0" noProof="0" dirty="0" smtClean="0">
                          <a:ln>
                            <a:noFill/>
                          </a:ln>
                          <a:solidFill>
                            <a:schemeClr val="tx1"/>
                          </a:solidFill>
                          <a:effectLst/>
                          <a:uLnTx/>
                          <a:uFillTx/>
                          <a:latin typeface="Segoe UI Light" pitchFamily="34" charset="0"/>
                          <a:ea typeface="+mn-ea"/>
                          <a:cs typeface="+mn-cs"/>
                        </a:rPr>
                        <a:t>Kokios technologijos ir kaip buvo naudojamos projekte?</a:t>
                      </a:r>
                      <a:endParaRPr kumimoji="0" lang="da-DK" sz="1200" b="0" i="1" u="none" strike="noStrike" kern="1200" cap="none" spc="0" normalizeH="0" baseline="0" noProof="0" dirty="0" smtClean="0">
                        <a:ln>
                          <a:noFill/>
                        </a:ln>
                        <a:solidFill>
                          <a:schemeClr val="tx1"/>
                        </a:solidFill>
                        <a:effectLst/>
                        <a:uLnTx/>
                        <a:uFillTx/>
                        <a:latin typeface="Segoe UI Light"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a-DK" sz="1200" b="0" i="1" u="none" strike="noStrike" kern="1200" cap="none" spc="0" normalizeH="0" baseline="0" noProof="0" dirty="0" smtClean="0">
                        <a:ln>
                          <a:noFill/>
                        </a:ln>
                        <a:solidFill>
                          <a:schemeClr val="tx1"/>
                        </a:solidFill>
                        <a:effectLst/>
                        <a:uLnTx/>
                        <a:uFillTx/>
                        <a:latin typeface="Segoe UI Light"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lt-LT" sz="1200" b="0" i="1" kern="1200" dirty="0" smtClean="0">
                          <a:solidFill>
                            <a:schemeClr val="tx1"/>
                          </a:solidFill>
                          <a:latin typeface="Segoe UI Light" pitchFamily="34" charset="0"/>
                          <a:ea typeface="+mn-ea"/>
                          <a:cs typeface="+mn-cs"/>
                        </a:rPr>
                        <a:t>Kaip IKT buvo naudojamos žinioms</a:t>
                      </a:r>
                      <a:r>
                        <a:rPr lang="lt-LT" sz="1200" b="0" i="1" kern="1200" baseline="0" dirty="0" smtClean="0">
                          <a:solidFill>
                            <a:schemeClr val="tx1"/>
                          </a:solidFill>
                          <a:latin typeface="Segoe UI Light" pitchFamily="34" charset="0"/>
                          <a:ea typeface="+mn-ea"/>
                          <a:cs typeface="+mn-cs"/>
                        </a:rPr>
                        <a:t> </a:t>
                      </a:r>
                      <a:r>
                        <a:rPr lang="lt-LT" sz="1200" b="0" i="1" kern="1200" dirty="0" smtClean="0">
                          <a:solidFill>
                            <a:schemeClr val="tx1"/>
                          </a:solidFill>
                          <a:latin typeface="Segoe UI Light" pitchFamily="34" charset="0"/>
                          <a:ea typeface="+mn-ea"/>
                          <a:cs typeface="+mn-cs"/>
                        </a:rPr>
                        <a:t>bei gebėjimams gilinti, bendradarbiauti, mokytis už klasės ribų? </a:t>
                      </a:r>
                      <a:r>
                        <a:rPr lang="lt-LT" sz="1200" b="0" i="1" kern="1200" baseline="0" dirty="0" smtClean="0">
                          <a:solidFill>
                            <a:schemeClr val="tx1"/>
                          </a:solidFill>
                          <a:latin typeface="Segoe UI Light" pitchFamily="34" charset="0"/>
                          <a:ea typeface="+mn-ea"/>
                          <a:cs typeface="+mn-cs"/>
                        </a:rPr>
                        <a:t>Ar</a:t>
                      </a:r>
                      <a:r>
                        <a:rPr lang="lt-LT" sz="1200" b="0" i="1" kern="1200" dirty="0" smtClean="0">
                          <a:solidFill>
                            <a:schemeClr val="tx1"/>
                          </a:solidFill>
                          <a:latin typeface="Segoe UI Light" pitchFamily="34" charset="0"/>
                          <a:ea typeface="+mn-ea"/>
                          <a:cs typeface="+mn-cs"/>
                        </a:rPr>
                        <a:t> IKT</a:t>
                      </a:r>
                      <a:r>
                        <a:rPr lang="lt-LT" sz="1200" b="0" i="1" kern="1200" baseline="0" dirty="0" smtClean="0">
                          <a:solidFill>
                            <a:schemeClr val="tx1"/>
                          </a:solidFill>
                          <a:latin typeface="Segoe UI Light" pitchFamily="34" charset="0"/>
                          <a:ea typeface="+mn-ea"/>
                          <a:cs typeface="+mn-cs"/>
                        </a:rPr>
                        <a:t> naudojimas s</a:t>
                      </a:r>
                      <a:r>
                        <a:rPr lang="lt-LT" sz="1200" b="0" i="1" kern="1200" dirty="0" smtClean="0">
                          <a:solidFill>
                            <a:schemeClr val="tx1"/>
                          </a:solidFill>
                          <a:latin typeface="Segoe UI Light" pitchFamily="34" charset="0"/>
                          <a:ea typeface="+mn-ea"/>
                          <a:cs typeface="+mn-cs"/>
                        </a:rPr>
                        <a:t>uteikė naujų galimybių</a:t>
                      </a:r>
                      <a:r>
                        <a:rPr lang="lt-LT" sz="1200" b="0" i="1" kern="1200" baseline="0" dirty="0" smtClean="0">
                          <a:solidFill>
                            <a:schemeClr val="tx1"/>
                          </a:solidFill>
                          <a:latin typeface="Segoe UI Light" pitchFamily="34" charset="0"/>
                          <a:ea typeface="+mn-ea"/>
                          <a:cs typeface="+mn-cs"/>
                        </a:rPr>
                        <a:t>?  Ar skaitmeniniai ištekliai buvo naudojami novatoriškai?</a:t>
                      </a:r>
                      <a:endParaRPr lang="lt-LT" sz="1200" b="0" i="1" kern="1200" dirty="0" smtClean="0">
                        <a:solidFill>
                          <a:schemeClr val="tx1"/>
                        </a:solidFill>
                        <a:latin typeface="Segoe UI Light"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lt-LT" sz="1200" b="0" i="1" kern="1200" dirty="0" smtClean="0">
                        <a:solidFill>
                          <a:schemeClr val="tx1"/>
                        </a:solidFill>
                        <a:latin typeface="Segoe UI Light"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1" u="none" strike="noStrike" kern="1200" cap="none" spc="0" normalizeH="0" baseline="0" noProof="0" dirty="0" smtClean="0">
                          <a:ln>
                            <a:noFill/>
                          </a:ln>
                          <a:solidFill>
                            <a:schemeClr val="tx1"/>
                          </a:solidFill>
                          <a:effectLst/>
                          <a:uLnTx/>
                          <a:uFillTx/>
                          <a:latin typeface="Segoe UI Light" pitchFamily="34" charset="0"/>
                          <a:ea typeface="+mn-ea"/>
                          <a:cs typeface="+mn-cs"/>
                        </a:rPr>
                        <a:t>Įterpkite failus, vaizdo siužetus, kitus dokumentus, kurie iliustruoja mokymosi procesą ir rezultatus.</a:t>
                      </a:r>
                      <a:endParaRPr kumimoji="0" lang="da-DK" sz="1200" b="0" i="1" u="none" strike="noStrike" kern="1200" cap="none" spc="0" normalizeH="0" baseline="0" noProof="0" dirty="0" smtClean="0">
                        <a:ln>
                          <a:noFill/>
                        </a:ln>
                        <a:solidFill>
                          <a:schemeClr val="tx1"/>
                        </a:solidFill>
                        <a:effectLst/>
                        <a:uLnTx/>
                        <a:uFillTx/>
                        <a:latin typeface="Segoe UI Light" pitchFamily="34" charset="0"/>
                        <a:ea typeface="+mn-ea"/>
                        <a:cs typeface="+mn-cs"/>
                      </a:endParaRPr>
                    </a:p>
                  </a:txBody>
                  <a:tcPr marL="91450" marR="91450" marT="45698" marB="45698">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r>
                        <a:rPr lang="lt-LT" sz="1200" b="0" i="1" kern="1200" dirty="0" smtClean="0">
                          <a:solidFill>
                            <a:schemeClr val="tx1"/>
                          </a:solidFill>
                          <a:latin typeface="Cambria" pitchFamily="18" charset="0"/>
                          <a:ea typeface="+mn-ea"/>
                          <a:cs typeface="Calibri" pitchFamily="34" charset="0"/>
                        </a:rPr>
                        <a:t>Supažindinant su žmogaus proporcijomis, buvo naudojama </a:t>
                      </a:r>
                      <a:r>
                        <a:rPr lang="lt-LT" sz="1200" b="0" i="1" kern="1200" dirty="0" err="1" smtClean="0">
                          <a:solidFill>
                            <a:schemeClr val="tx1"/>
                          </a:solidFill>
                          <a:latin typeface="Cambria" pitchFamily="18" charset="0"/>
                          <a:ea typeface="+mn-ea"/>
                          <a:cs typeface="Calibri" pitchFamily="34" charset="0"/>
                        </a:rPr>
                        <a:t>multimedija</a:t>
                      </a:r>
                      <a:r>
                        <a:rPr lang="lt-LT" sz="1200" b="0" i="1" kern="1200" dirty="0" smtClean="0">
                          <a:solidFill>
                            <a:schemeClr val="tx1"/>
                          </a:solidFill>
                          <a:latin typeface="Cambria" pitchFamily="18" charset="0"/>
                          <a:ea typeface="+mn-ea"/>
                          <a:cs typeface="Calibri" pitchFamily="34" charset="0"/>
                        </a:rPr>
                        <a:t>,</a:t>
                      </a:r>
                      <a:r>
                        <a:rPr lang="lt-LT" sz="1200" b="0" i="1" kern="1200" baseline="0" dirty="0" smtClean="0">
                          <a:solidFill>
                            <a:schemeClr val="tx1"/>
                          </a:solidFill>
                          <a:latin typeface="Cambria" pitchFamily="18" charset="0"/>
                          <a:ea typeface="+mn-ea"/>
                          <a:cs typeface="Calibri" pitchFamily="34" charset="0"/>
                        </a:rPr>
                        <a:t> rodomi pavyzdžiai</a:t>
                      </a:r>
                    </a:p>
                    <a:p>
                      <a:r>
                        <a:rPr lang="lt-LT" sz="1200" b="0" i="1" kern="1200" baseline="0" dirty="0" smtClean="0">
                          <a:solidFill>
                            <a:schemeClr val="tx1"/>
                          </a:solidFill>
                          <a:latin typeface="Cambria" pitchFamily="18" charset="0"/>
                          <a:ea typeface="+mn-ea"/>
                          <a:cs typeface="Calibri" pitchFamily="34" charset="0"/>
                        </a:rPr>
                        <a:t>ekrane</a:t>
                      </a:r>
                    </a:p>
                    <a:p>
                      <a:r>
                        <a:rPr lang="lt-LT" sz="1200" b="1" i="1" u="sng" kern="1200" dirty="0" smtClean="0">
                          <a:solidFill>
                            <a:schemeClr val="lt1"/>
                          </a:solidFill>
                          <a:effectLst/>
                          <a:latin typeface="Cambria" pitchFamily="18" charset="0"/>
                          <a:ea typeface="+mn-ea"/>
                          <a:cs typeface="+mn-cs"/>
                          <a:hlinkClick r:id="rId2"/>
                        </a:rPr>
                        <a:t>http://www.leonardo-da-vinci-biography.com/vitruvian-man.html</a:t>
                      </a:r>
                      <a:r>
                        <a:rPr lang="lt-LT" sz="1200" b="1" i="1" kern="1200" dirty="0" smtClean="0">
                          <a:solidFill>
                            <a:schemeClr val="lt1"/>
                          </a:solidFill>
                          <a:effectLst/>
                          <a:latin typeface="Cambria" pitchFamily="18" charset="0"/>
                          <a:ea typeface="+mn-ea"/>
                          <a:cs typeface="+mn-cs"/>
                        </a:rPr>
                        <a:t> ,</a:t>
                      </a:r>
                    </a:p>
                    <a:p>
                      <a:r>
                        <a:rPr lang="lt-LT" sz="1200" b="1" i="1" u="sng" kern="1200" dirty="0" smtClean="0">
                          <a:solidFill>
                            <a:schemeClr val="lt1"/>
                          </a:solidFill>
                          <a:effectLst/>
                          <a:latin typeface="Cambria" pitchFamily="18" charset="0"/>
                          <a:ea typeface="+mn-ea"/>
                          <a:cs typeface="+mn-cs"/>
                          <a:hlinkClick r:id="rId3"/>
                        </a:rPr>
                        <a:t>http://translate.google.lt/translate?hl=lt&amp;langpair=en|lt&amp;u=http://en.wikipedia.org/wiki/Vitruvian_Man&amp;ei=KLKrUM7LF4vAswaM_4GABg</a:t>
                      </a:r>
                      <a:endParaRPr lang="lt-LT" sz="1200" b="1" i="1" u="sng" kern="1200" dirty="0" smtClean="0">
                        <a:solidFill>
                          <a:schemeClr val="lt1"/>
                        </a:solidFill>
                        <a:effectLst/>
                        <a:latin typeface="Cambria" pitchFamily="18" charset="0"/>
                        <a:ea typeface="+mn-ea"/>
                        <a:cs typeface="+mn-cs"/>
                      </a:endParaRPr>
                    </a:p>
                    <a:p>
                      <a:r>
                        <a:rPr lang="lt-LT" sz="1200" b="1" i="1" u="sng" kern="1200" dirty="0" smtClean="0">
                          <a:solidFill>
                            <a:schemeClr val="lt1"/>
                          </a:solidFill>
                          <a:effectLst/>
                          <a:latin typeface="Cambria" pitchFamily="18" charset="0"/>
                          <a:ea typeface="+mn-ea"/>
                          <a:cs typeface="+mn-cs"/>
                          <a:hlinkClick r:id="rId4"/>
                        </a:rPr>
                        <a:t>http://www.megaukismaistu.lt/index.php/dailininke</a:t>
                      </a:r>
                      <a:r>
                        <a:rPr lang="lt-LT" sz="1200" b="1" i="1" kern="1200" dirty="0" smtClean="0">
                          <a:solidFill>
                            <a:schemeClr val="lt1"/>
                          </a:solidFill>
                          <a:effectLst/>
                          <a:latin typeface="Cambria" pitchFamily="18" charset="0"/>
                          <a:ea typeface="+mn-ea"/>
                          <a:cs typeface="+mn-cs"/>
                        </a:rPr>
                        <a:t> </a:t>
                      </a:r>
                    </a:p>
                    <a:p>
                      <a:r>
                        <a:rPr lang="lt-LT" sz="1200" b="1" i="1" u="sng" kern="1200" dirty="0" smtClean="0">
                          <a:solidFill>
                            <a:schemeClr val="lt1"/>
                          </a:solidFill>
                          <a:effectLst/>
                          <a:latin typeface="Cambria" pitchFamily="18" charset="0"/>
                          <a:ea typeface="+mn-ea"/>
                          <a:cs typeface="+mn-cs"/>
                          <a:hlinkClick r:id="rId5"/>
                        </a:rPr>
                        <a:t>http://www.youtube.com/watch?v=xdNQR7xYW5k</a:t>
                      </a:r>
                      <a:endParaRPr lang="lt-LT" sz="1200" b="0" i="1" u="sng" kern="1200" dirty="0" smtClean="0">
                        <a:solidFill>
                          <a:schemeClr val="lt1"/>
                        </a:solidFill>
                        <a:effectLst>
                          <a:outerShdw blurRad="38100" dist="38100" dir="2700000" algn="tl">
                            <a:srgbClr val="000000">
                              <a:alpha val="43137"/>
                            </a:srgbClr>
                          </a:outerShdw>
                        </a:effectLst>
                        <a:latin typeface="Cambria" pitchFamily="18" charset="0"/>
                        <a:ea typeface="+mn-ea"/>
                        <a:cs typeface="+mn-cs"/>
                      </a:endParaRPr>
                    </a:p>
                    <a:p>
                      <a:r>
                        <a:rPr lang="lt-LT" sz="1200" b="0" i="1" u="none" kern="1200" dirty="0" smtClean="0">
                          <a:solidFill>
                            <a:schemeClr val="tx1"/>
                          </a:solidFill>
                          <a:effectLst/>
                          <a:latin typeface="Cambria" pitchFamily="18" charset="0"/>
                          <a:ea typeface="+mn-ea"/>
                          <a:cs typeface="Calibri" pitchFamily="34" charset="0"/>
                        </a:rPr>
                        <a:t>Diskutuojant apie emocijas, buvo rodoma ekrane</a:t>
                      </a:r>
                    </a:p>
                    <a:p>
                      <a:pPr marL="0" marR="0" indent="0" algn="l" defTabSz="457200" rtl="0" eaLnBrk="1" fontAlgn="auto" latinLnBrk="0" hangingPunct="1">
                        <a:lnSpc>
                          <a:spcPct val="100000"/>
                        </a:lnSpc>
                        <a:spcBef>
                          <a:spcPts val="0"/>
                        </a:spcBef>
                        <a:spcAft>
                          <a:spcPts val="0"/>
                        </a:spcAft>
                        <a:buClrTx/>
                        <a:buSzTx/>
                        <a:buFontTx/>
                        <a:buNone/>
                        <a:tabLst/>
                        <a:defRPr/>
                      </a:pPr>
                      <a:r>
                        <a:rPr lang="lt-LT" sz="1200" b="0" i="1" u="sng" kern="1200" dirty="0" smtClean="0">
                          <a:solidFill>
                            <a:schemeClr val="lt1"/>
                          </a:solidFill>
                          <a:effectLst/>
                          <a:latin typeface="+mn-lt"/>
                          <a:ea typeface="+mn-ea"/>
                          <a:cs typeface="+mn-cs"/>
                          <a:hlinkClick r:id="rId6"/>
                        </a:rPr>
                        <a:t>http://blog.saviarcheologija.lt/2012/02/emocijos-1-dalis-bazines-emocijos.html</a:t>
                      </a:r>
                      <a:r>
                        <a:rPr lang="lt-LT" sz="1200" b="0" i="1" kern="1200" dirty="0" smtClean="0">
                          <a:solidFill>
                            <a:schemeClr val="lt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lt-LT" sz="1200" b="0" i="1" u="sng" kern="1200" dirty="0" smtClean="0">
                          <a:solidFill>
                            <a:schemeClr val="lt1"/>
                          </a:solidFill>
                          <a:effectLst/>
                          <a:latin typeface="Cambria" pitchFamily="18" charset="0"/>
                          <a:ea typeface="+mn-ea"/>
                          <a:cs typeface="+mn-cs"/>
                          <a:hlinkClick r:id="rId7"/>
                        </a:rPr>
                        <a:t>http://www.shutterstock.com/pic-67505368/stock-vector-vector-emotion-icons.html</a:t>
                      </a:r>
                      <a:r>
                        <a:rPr lang="lt-LT" sz="1200" b="0" i="1" kern="1200" dirty="0" smtClean="0">
                          <a:solidFill>
                            <a:schemeClr val="lt1"/>
                          </a:solidFill>
                          <a:effectLst/>
                          <a:latin typeface="Cambria" pitchFamily="18" charset="0"/>
                          <a:ea typeface="+mn-ea"/>
                          <a:cs typeface="+mn-cs"/>
                        </a:rPr>
                        <a:t> </a:t>
                      </a:r>
                    </a:p>
                    <a:p>
                      <a:r>
                        <a:rPr lang="lt-LT" sz="1200" b="1" i="1" u="sng" kern="1200" dirty="0" smtClean="0">
                          <a:solidFill>
                            <a:schemeClr val="lt1"/>
                          </a:solidFill>
                          <a:effectLst/>
                          <a:latin typeface="Cambria" pitchFamily="18" charset="0"/>
                          <a:ea typeface="+mn-ea"/>
                          <a:cs typeface="+mn-cs"/>
                          <a:hlinkClick r:id="rId8"/>
                        </a:rPr>
                        <a:t>http://www.manoakmene.lt/skype</a:t>
                      </a:r>
                      <a:r>
                        <a:rPr lang="lt-LT" sz="1200" b="1" i="1" kern="1200" dirty="0" smtClean="0">
                          <a:solidFill>
                            <a:schemeClr val="lt1"/>
                          </a:solidFill>
                          <a:effectLst/>
                          <a:latin typeface="Cambria" pitchFamily="18" charset="0"/>
                          <a:ea typeface="+mn-ea"/>
                          <a:cs typeface="+mn-cs"/>
                        </a:rPr>
                        <a:t> </a:t>
                      </a:r>
                    </a:p>
                    <a:p>
                      <a:r>
                        <a:rPr lang="lt-LT" sz="1200" b="0" i="1" kern="1200" dirty="0" smtClean="0">
                          <a:solidFill>
                            <a:schemeClr val="tx1"/>
                          </a:solidFill>
                          <a:latin typeface="Cambria" pitchFamily="18" charset="0"/>
                          <a:ea typeface="+mn-ea"/>
                          <a:cs typeface="Calibri" pitchFamily="34" charset="0"/>
                        </a:rPr>
                        <a:t>Dirbdami</a:t>
                      </a:r>
                      <a:r>
                        <a:rPr lang="lt-LT" sz="1200" b="0" i="1" kern="1200" baseline="0" dirty="0" smtClean="0">
                          <a:solidFill>
                            <a:schemeClr val="tx1"/>
                          </a:solidFill>
                          <a:latin typeface="Cambria" pitchFamily="18" charset="0"/>
                          <a:ea typeface="+mn-ea"/>
                          <a:cs typeface="Calibri" pitchFamily="34" charset="0"/>
                        </a:rPr>
                        <a:t> su</a:t>
                      </a:r>
                      <a:r>
                        <a:rPr lang="lt-LT" sz="1200" b="0" i="1" kern="1200" dirty="0" smtClean="0">
                          <a:solidFill>
                            <a:schemeClr val="tx1"/>
                          </a:solidFill>
                          <a:latin typeface="Cambria" pitchFamily="18" charset="0"/>
                          <a:ea typeface="+mn-ea"/>
                          <a:cs typeface="Calibri" pitchFamily="34" charset="0"/>
                        </a:rPr>
                        <a:t> su </a:t>
                      </a:r>
                      <a:r>
                        <a:rPr lang="lt-LT" sz="1200" b="0" i="1" kern="1200" dirty="0" err="1" smtClean="0">
                          <a:solidFill>
                            <a:schemeClr val="tx1"/>
                          </a:solidFill>
                          <a:latin typeface="Cambria" pitchFamily="18" charset="0"/>
                          <a:ea typeface="+mn-ea"/>
                          <a:cs typeface="Calibri" pitchFamily="34" charset="0"/>
                        </a:rPr>
                        <a:t>setuprea</a:t>
                      </a:r>
                      <a:r>
                        <a:rPr lang="lt-LT" sz="1200" b="0" i="1" kern="1200" dirty="0" smtClean="0">
                          <a:solidFill>
                            <a:schemeClr val="tx1"/>
                          </a:solidFill>
                          <a:latin typeface="Cambria" pitchFamily="18" charset="0"/>
                          <a:ea typeface="+mn-ea"/>
                          <a:cs typeface="Calibri" pitchFamily="34" charset="0"/>
                        </a:rPr>
                        <a:t> programa, kūrė meniškas kompozicijas iš  gerai pažįstamų</a:t>
                      </a:r>
                      <a:r>
                        <a:rPr lang="lt-LT" sz="1200" b="0" i="1" kern="1200" baseline="0" dirty="0" smtClean="0">
                          <a:solidFill>
                            <a:schemeClr val="tx1"/>
                          </a:solidFill>
                          <a:latin typeface="Cambria" pitchFamily="18" charset="0"/>
                          <a:ea typeface="+mn-ea"/>
                          <a:cs typeface="Calibri" pitchFamily="34" charset="0"/>
                        </a:rPr>
                        <a:t> emocijų ženklų, kuriuos naudoja virtualiame susirašinėjime, juos s</a:t>
                      </a:r>
                      <a:r>
                        <a:rPr lang="lt-LT" sz="1200" b="0" i="1" kern="1200" dirty="0" smtClean="0">
                          <a:solidFill>
                            <a:schemeClr val="tx1"/>
                          </a:solidFill>
                          <a:latin typeface="Cambria" pitchFamily="18" charset="0"/>
                          <a:ea typeface="+mn-ea"/>
                          <a:cs typeface="Calibri" pitchFamily="34" charset="0"/>
                        </a:rPr>
                        <a:t>intezavo  į</a:t>
                      </a:r>
                      <a:r>
                        <a:rPr lang="lt-LT" sz="1200" b="0" i="1" kern="1200" baseline="0" dirty="0" smtClean="0">
                          <a:solidFill>
                            <a:schemeClr val="tx1"/>
                          </a:solidFill>
                          <a:latin typeface="Cambria" pitchFamily="18" charset="0"/>
                          <a:ea typeface="+mn-ea"/>
                          <a:cs typeface="Calibri" pitchFamily="34" charset="0"/>
                        </a:rPr>
                        <a:t> kažką naujo ir įdomaus.</a:t>
                      </a:r>
                    </a:p>
                    <a:p>
                      <a:r>
                        <a:rPr lang="lt-LT" sz="1200" b="0" i="1" u="none" kern="1200" dirty="0" smtClean="0">
                          <a:solidFill>
                            <a:schemeClr val="lt1"/>
                          </a:solidFill>
                          <a:effectLst/>
                          <a:latin typeface="Cambria" pitchFamily="18" charset="0"/>
                          <a:ea typeface="+mn-ea"/>
                          <a:cs typeface="+mn-cs"/>
                          <a:hlinkClick r:id="rId9"/>
                        </a:rPr>
                        <a:t>http://www.pierpaoloromanelli.com/Romanelli-Emoticons-Art-create-skype-emoticons.html</a:t>
                      </a:r>
                      <a:endParaRPr lang="lt-LT" sz="1200" b="0" i="1" u="none" kern="1200" dirty="0">
                        <a:solidFill>
                          <a:schemeClr val="tx1"/>
                        </a:solidFill>
                        <a:effectLst/>
                        <a:latin typeface="Cambria" pitchFamily="18" charset="0"/>
                        <a:ea typeface="+mn-ea"/>
                        <a:cs typeface="+mn-cs"/>
                      </a:endParaRPr>
                    </a:p>
                    <a:p>
                      <a:r>
                        <a:rPr lang="lt-LT" sz="1200" b="0" i="1" u="none" kern="1200" dirty="0" smtClean="0">
                          <a:solidFill>
                            <a:schemeClr val="tx1"/>
                          </a:solidFill>
                          <a:effectLst/>
                          <a:latin typeface="Cambria" pitchFamily="18" charset="0"/>
                          <a:ea typeface="+mn-ea"/>
                          <a:cs typeface="+mn-cs"/>
                        </a:rPr>
                        <a:t>Mokytojas</a:t>
                      </a:r>
                      <a:r>
                        <a:rPr lang="lt-LT" sz="1200" b="0" i="1" u="none" kern="1200" baseline="0" dirty="0" smtClean="0">
                          <a:solidFill>
                            <a:schemeClr val="tx1"/>
                          </a:solidFill>
                          <a:effectLst/>
                          <a:latin typeface="Cambria" pitchFamily="18" charset="0"/>
                          <a:ea typeface="+mn-ea"/>
                          <a:cs typeface="+mn-cs"/>
                        </a:rPr>
                        <a:t> buvo patarėjas ir koordinatorius, mokiniai noriai dalijosi savo patirtimi su klasės draugais. Visi dailės pamokose sukurti darbai buvo fotografuojami. Projektas aprašytas : </a:t>
                      </a:r>
                      <a:r>
                        <a:rPr lang="lt-LT" sz="1200" b="0" i="1" u="none" kern="1200" baseline="0" dirty="0" smtClean="0">
                          <a:solidFill>
                            <a:schemeClr val="tx1"/>
                          </a:solidFill>
                          <a:effectLst/>
                          <a:latin typeface="Cambria" pitchFamily="18" charset="0"/>
                          <a:ea typeface="+mn-ea"/>
                          <a:cs typeface="+mn-cs"/>
                          <a:hlinkClick r:id="rId10"/>
                        </a:rPr>
                        <a:t>https://sites.google.com/site/pamokaintegruota/dailebiologija</a:t>
                      </a:r>
                      <a:r>
                        <a:rPr lang="lt-LT" sz="1200" b="0" i="1" u="none" kern="1200" baseline="0" dirty="0" smtClean="0">
                          <a:solidFill>
                            <a:schemeClr val="tx1"/>
                          </a:solidFill>
                          <a:effectLst/>
                          <a:latin typeface="Cambria" pitchFamily="18" charset="0"/>
                          <a:ea typeface="+mn-ea"/>
                          <a:cs typeface="+mn-cs"/>
                        </a:rPr>
                        <a:t> ir darbo rezultatai pristatyti mokyklos bendruomenei.</a:t>
                      </a:r>
                    </a:p>
                    <a:p>
                      <a:endParaRPr lang="lt-LT" sz="1200" b="0" i="1" u="none" kern="1200" baseline="0" dirty="0" smtClean="0">
                        <a:solidFill>
                          <a:schemeClr val="tx1"/>
                        </a:solidFill>
                        <a:effectLst/>
                        <a:latin typeface="Cambria" pitchFamily="18" charset="0"/>
                        <a:ea typeface="+mn-ea"/>
                        <a:cs typeface="+mn-cs"/>
                      </a:endParaRPr>
                    </a:p>
                    <a:p>
                      <a:endParaRPr lang="lt-LT" sz="1200" b="0" i="1" u="none" kern="1200" dirty="0" smtClean="0">
                        <a:solidFill>
                          <a:schemeClr val="lt1"/>
                        </a:solidFill>
                        <a:effectLst/>
                        <a:latin typeface="Cambria" pitchFamily="18" charset="0"/>
                        <a:ea typeface="+mn-ea"/>
                        <a:cs typeface="+mn-cs"/>
                      </a:endParaRPr>
                    </a:p>
                  </a:txBody>
                  <a:tcPr marL="91450" marR="91450" marT="45698" marB="45698">
                    <a:lnL w="12700"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6"/>
          <p:cNvGraphicFramePr>
            <a:graphicFrameLocks noGrp="1"/>
          </p:cNvGraphicFramePr>
          <p:nvPr>
            <p:extLst>
              <p:ext uri="{D42A27DB-BD31-4B8C-83A1-F6EECF244321}">
                <p14:modId xmlns:p14="http://schemas.microsoft.com/office/powerpoint/2010/main" val="3244946168"/>
              </p:ext>
            </p:extLst>
          </p:nvPr>
        </p:nvGraphicFramePr>
        <p:xfrm>
          <a:off x="250825" y="146050"/>
          <a:ext cx="8664575" cy="5821363"/>
        </p:xfrm>
        <a:graphic>
          <a:graphicData uri="http://schemas.openxmlformats.org/drawingml/2006/table">
            <a:tbl>
              <a:tblPr firstRow="1" bandRow="1">
                <a:tableStyleId>{5C22544A-7EE6-4342-B048-85BDC9FD1C3A}</a:tableStyleId>
              </a:tblPr>
              <a:tblGrid>
                <a:gridCol w="2444249"/>
                <a:gridCol w="6220326"/>
              </a:tblGrid>
              <a:tr h="20966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a-DK" sz="1200" b="1" i="0" u="none" strike="noStrike" kern="1200" cap="none" spc="0" normalizeH="0" baseline="0" noProof="0" dirty="0" smtClean="0">
                        <a:ln>
                          <a:noFill/>
                        </a:ln>
                        <a:solidFill>
                          <a:schemeClr val="tx1"/>
                        </a:solidFill>
                        <a:effectLst/>
                        <a:uLnTx/>
                        <a:uFillTx/>
                        <a:latin typeface="Segoe UI Light"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400" b="1" i="0" u="none" strike="noStrike" kern="1200" cap="none" spc="0" normalizeH="0" baseline="0" noProof="0" dirty="0" smtClean="0">
                          <a:ln>
                            <a:noFill/>
                          </a:ln>
                          <a:solidFill>
                            <a:schemeClr val="tx1"/>
                          </a:solidFill>
                          <a:effectLst/>
                          <a:uLnTx/>
                          <a:uFillTx/>
                          <a:latin typeface="Segoe UI Light" pitchFamily="34" charset="0"/>
                          <a:ea typeface="+mn-ea"/>
                          <a:cs typeface="+mn-cs"/>
                        </a:rPr>
                        <a:t>Žinių gilinimas ir kritinis  mąstymas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a-DK" sz="1200" b="0" i="0" u="none" strike="noStrike" kern="1200" cap="none" spc="0" normalizeH="0" baseline="0" noProof="0" dirty="0" smtClean="0">
                        <a:ln>
                          <a:noFill/>
                        </a:ln>
                        <a:solidFill>
                          <a:schemeClr val="tx1"/>
                        </a:solidFill>
                        <a:effectLst/>
                        <a:uLnTx/>
                        <a:uFillTx/>
                        <a:latin typeface="Segoe UI Light"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1200" b="0" i="1" u="none" strike="noStrike" kern="1200" cap="none" spc="0" normalizeH="0" baseline="0" noProof="0" dirty="0" smtClean="0">
                          <a:ln>
                            <a:noFill/>
                          </a:ln>
                          <a:solidFill>
                            <a:schemeClr val="tx1"/>
                          </a:solidFill>
                          <a:effectLst/>
                          <a:uLnTx/>
                          <a:uFillTx/>
                          <a:latin typeface="Segoe UI Light" pitchFamily="34" charset="0"/>
                          <a:ea typeface="+mn-ea"/>
                          <a:cs typeface="+mn-cs"/>
                        </a:rPr>
                        <a:t>Pateikite pavyzdžių, susijusių su mokinių mokymosi veikla, reikalaujančia ne žinių atgaminimo, bet ugdančia kūrybiškumą, analizę, sintezę ar vertinimą.</a:t>
                      </a:r>
                      <a:endParaRPr kumimoji="0" lang="da-DK" sz="1200" b="0" i="1" u="none" strike="noStrike" kern="1200" cap="none" spc="0" normalizeH="0" baseline="0" noProof="0" dirty="0" smtClean="0">
                        <a:ln>
                          <a:noFill/>
                        </a:ln>
                        <a:solidFill>
                          <a:schemeClr val="tx1"/>
                        </a:solidFill>
                        <a:effectLst/>
                        <a:uLnTx/>
                        <a:uFillTx/>
                        <a:latin typeface="Segoe UI Light" pitchFamily="34" charset="0"/>
                        <a:ea typeface="+mn-ea"/>
                        <a:cs typeface="+mn-cs"/>
                      </a:endParaRPr>
                    </a:p>
                    <a:p>
                      <a:endParaRPr lang="da-DK" sz="1200" b="1" dirty="0" smtClean="0">
                        <a:solidFill>
                          <a:schemeClr val="tx1"/>
                        </a:solidFill>
                        <a:latin typeface="Segoe UI Light" pitchFamily="34" charset="0"/>
                      </a:endParaRPr>
                    </a:p>
                  </a:txBody>
                  <a:tcPr marL="91450" marR="91450" marT="45696" marB="45696">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100" kern="1200" dirty="0" smtClean="0">
                        <a:solidFill>
                          <a:schemeClr val="tx1"/>
                        </a:solidFill>
                        <a:latin typeface="Segoe UI Light" pitchFamily="34" charset="0"/>
                        <a:ea typeface="+mn-ea"/>
                        <a:cs typeface="Calibri" pitchFamily="34" charset="0"/>
                      </a:endParaRPr>
                    </a:p>
                    <a:p>
                      <a:r>
                        <a:rPr lang="lt-LT" sz="1100" b="0" i="1" kern="1200" dirty="0" smtClean="0">
                          <a:solidFill>
                            <a:schemeClr val="tx1"/>
                          </a:solidFill>
                          <a:latin typeface="Segoe UI Light" pitchFamily="34" charset="0"/>
                          <a:ea typeface="+mn-ea"/>
                          <a:cs typeface="Calibri" pitchFamily="34" charset="0"/>
                        </a:rPr>
                        <a:t>Dailės</a:t>
                      </a:r>
                      <a:r>
                        <a:rPr lang="lt-LT" sz="1100" b="0" i="1" kern="1200" baseline="0" dirty="0" smtClean="0">
                          <a:solidFill>
                            <a:schemeClr val="tx1"/>
                          </a:solidFill>
                          <a:latin typeface="Segoe UI Light" pitchFamily="34" charset="0"/>
                          <a:ea typeface="+mn-ea"/>
                          <a:cs typeface="Calibri" pitchFamily="34" charset="0"/>
                        </a:rPr>
                        <a:t> pamokose buvo taikomi netradiciniai mokymo metodai, kurie skatino  kūrybiškumą, bendradarbiavimą, savo ir draugų rezultatų aptarimą ir vertinimą.</a:t>
                      </a:r>
                    </a:p>
                    <a:p>
                      <a:r>
                        <a:rPr lang="lt-LT" sz="1100" b="0" i="1" kern="1200" baseline="0" dirty="0" smtClean="0">
                          <a:solidFill>
                            <a:schemeClr val="tx1"/>
                          </a:solidFill>
                          <a:latin typeface="Segoe UI Light" pitchFamily="34" charset="0"/>
                          <a:ea typeface="+mn-ea"/>
                          <a:cs typeface="Calibri" pitchFamily="34" charset="0"/>
                        </a:rPr>
                        <a:t>Biologijos pamokų metu mokiniai atliko pasitikrinimo testus ir sudarę interaktyvius plakatus, kuriuos naudodami aiškino temą savo klasės draugams.</a:t>
                      </a:r>
                    </a:p>
                    <a:p>
                      <a:r>
                        <a:rPr lang="en-US" sz="1100" b="0" i="1" kern="1200" dirty="0" smtClean="0">
                          <a:solidFill>
                            <a:schemeClr val="tx1"/>
                          </a:solidFill>
                          <a:latin typeface="Segoe UI Light" pitchFamily="34" charset="0"/>
                          <a:ea typeface="+mn-ea"/>
                          <a:cs typeface="Calibri" pitchFamily="34" charset="0"/>
                          <a:hlinkClick r:id="rId2"/>
                        </a:rPr>
                        <a:t>https://sites.google.com/site/pamokaintegruota/dailebiologija/pasitikrink-zinias</a:t>
                      </a:r>
                      <a:endParaRPr lang="lt-LT" sz="1100" b="0" i="1" kern="1200" dirty="0" smtClean="0">
                        <a:solidFill>
                          <a:schemeClr val="tx1"/>
                        </a:solidFill>
                        <a:latin typeface="Segoe UI Light" pitchFamily="34" charset="0"/>
                        <a:ea typeface="+mn-ea"/>
                        <a:cs typeface="Calibri" pitchFamily="34" charset="0"/>
                      </a:endParaRPr>
                    </a:p>
                    <a:p>
                      <a:r>
                        <a:rPr lang="en-US" sz="1100" b="0" i="1" kern="1200" dirty="0" smtClean="0">
                          <a:solidFill>
                            <a:schemeClr val="tx1"/>
                          </a:solidFill>
                          <a:latin typeface="Segoe UI Light" pitchFamily="34" charset="0"/>
                          <a:ea typeface="+mn-ea"/>
                          <a:cs typeface="Calibri" pitchFamily="34" charset="0"/>
                          <a:hlinkClick r:id="rId3"/>
                        </a:rPr>
                        <a:t>https://sites.google.com/site/pamokaintegruota/dailebiologija/mokiniu-darbai</a:t>
                      </a:r>
                      <a:r>
                        <a:rPr lang="lt-LT" sz="1100" b="0" i="1" kern="1200" dirty="0" smtClean="0">
                          <a:solidFill>
                            <a:schemeClr val="tx1"/>
                          </a:solidFill>
                          <a:latin typeface="Segoe UI Light" pitchFamily="34" charset="0"/>
                          <a:ea typeface="+mn-ea"/>
                          <a:cs typeface="Calibri" pitchFamily="34" charset="0"/>
                        </a:rPr>
                        <a:t> </a:t>
                      </a:r>
                      <a:endParaRPr lang="en-US" sz="1100" b="0" i="1" kern="1200" dirty="0" smtClean="0">
                        <a:solidFill>
                          <a:schemeClr val="tx1"/>
                        </a:solidFill>
                        <a:latin typeface="Segoe UI Light" pitchFamily="34" charset="0"/>
                        <a:ea typeface="+mn-ea"/>
                        <a:cs typeface="Calibri" pitchFamily="34" charset="0"/>
                      </a:endParaRPr>
                    </a:p>
                  </a:txBody>
                  <a:tcPr marL="91450" marR="91450" marT="45696" marB="45696">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bg1">
                          <a:lumMod val="65000"/>
                        </a:schemeClr>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r>
              <a:tr h="3724727">
                <a:tc>
                  <a:txBody>
                    <a:bodyPr/>
                    <a:lstStyle/>
                    <a:p>
                      <a:r>
                        <a:rPr lang="lt-LT" sz="1400" b="1" dirty="0" smtClean="0">
                          <a:solidFill>
                            <a:schemeClr val="tx1"/>
                          </a:solidFill>
                          <a:latin typeface="Segoe UI Light" pitchFamily="34" charset="0"/>
                        </a:rPr>
                        <a:t>Mokymasis už klasės ribų</a:t>
                      </a:r>
                    </a:p>
                    <a:p>
                      <a:endParaRPr lang="lt-LT" sz="1400" b="1" i="1" dirty="0" smtClean="0">
                        <a:solidFill>
                          <a:schemeClr val="tx1"/>
                        </a:solidFill>
                        <a:latin typeface="Segoe UI Light" pitchFamily="34" charset="0"/>
                      </a:endParaRPr>
                    </a:p>
                    <a:p>
                      <a:r>
                        <a:rPr lang="lt-LT" sz="1200" b="0" i="1" dirty="0" smtClean="0">
                          <a:solidFill>
                            <a:schemeClr val="tx1"/>
                          </a:solidFill>
                          <a:latin typeface="Segoe UI Light" pitchFamily="34" charset="0"/>
                        </a:rPr>
                        <a:t>Jei projekto veikla neapsiribojo tik darbu klasėje (</a:t>
                      </a:r>
                      <a:r>
                        <a:rPr lang="lt-LT" sz="1200" b="0" i="1" dirty="0" err="1" smtClean="0">
                          <a:solidFill>
                            <a:schemeClr val="tx1"/>
                          </a:solidFill>
                          <a:latin typeface="Segoe UI Light" pitchFamily="34" charset="0"/>
                        </a:rPr>
                        <a:t>pamokine</a:t>
                      </a:r>
                      <a:r>
                        <a:rPr lang="lt-LT" sz="1200" b="0" i="1" dirty="0" smtClean="0">
                          <a:solidFill>
                            <a:schemeClr val="tx1"/>
                          </a:solidFill>
                          <a:latin typeface="Segoe UI Light" pitchFamily="34" charset="0"/>
                        </a:rPr>
                        <a:t> veikla), bet buvo vykdoma</a:t>
                      </a:r>
                      <a:r>
                        <a:rPr lang="lt-LT" sz="1200" b="0" i="1" baseline="0" dirty="0" smtClean="0">
                          <a:solidFill>
                            <a:schemeClr val="tx1"/>
                          </a:solidFill>
                          <a:latin typeface="Segoe UI Light" pitchFamily="34" charset="0"/>
                        </a:rPr>
                        <a:t> ir už klasės ribų, pateikite tokių pavyzdžių.</a:t>
                      </a:r>
                    </a:p>
                    <a:p>
                      <a:endParaRPr lang="en-US" sz="1200" b="0" dirty="0" smtClean="0">
                        <a:solidFill>
                          <a:schemeClr val="tx1"/>
                        </a:solidFill>
                        <a:latin typeface="Segoe UI Light" pitchFamily="34" charset="0"/>
                      </a:endParaRPr>
                    </a:p>
                    <a:p>
                      <a:r>
                        <a:rPr lang="lt-LT" sz="1200" b="0" i="1" kern="1200" dirty="0" smtClean="0">
                          <a:solidFill>
                            <a:schemeClr val="tx1"/>
                          </a:solidFill>
                          <a:latin typeface="Segoe UI Light" pitchFamily="34" charset="0"/>
                          <a:ea typeface="+mn-ea"/>
                          <a:cs typeface="+mn-cs"/>
                        </a:rPr>
                        <a:t>Pateikite</a:t>
                      </a:r>
                      <a:r>
                        <a:rPr lang="lt-LT" sz="1200" b="0" i="1" kern="1200" baseline="0" dirty="0" smtClean="0">
                          <a:solidFill>
                            <a:schemeClr val="tx1"/>
                          </a:solidFill>
                          <a:latin typeface="Segoe UI Light" pitchFamily="34" charset="0"/>
                          <a:ea typeface="+mn-ea"/>
                          <a:cs typeface="+mn-cs"/>
                        </a:rPr>
                        <a:t> pavyzdžių veiklos, susijusios su realaus pasaulio problemų sprendimu ar situacijų nagrinėjimu (pvz., duomenų rinkimas ne klasėje) arba pavyzdžių, susijusių su  reikšminga įtaka vietos  ar pasaulio bendruomenei.</a:t>
                      </a:r>
                      <a:endParaRPr lang="da-DK" sz="1200" b="0" i="1" dirty="0" smtClean="0">
                        <a:solidFill>
                          <a:schemeClr val="tx1"/>
                        </a:solidFill>
                        <a:latin typeface="Segoe UI Light" pitchFamily="34" charset="0"/>
                      </a:endParaRPr>
                    </a:p>
                    <a:p>
                      <a:endParaRPr lang="da-DK" sz="1200" b="0" i="1" dirty="0" smtClean="0">
                        <a:solidFill>
                          <a:schemeClr val="tx1"/>
                        </a:solidFill>
                        <a:latin typeface="Segoe UI Light" pitchFamily="34" charset="0"/>
                      </a:endParaRPr>
                    </a:p>
                  </a:txBody>
                  <a:tcPr marL="91450" marR="91450" marT="45696" marB="45696">
                    <a:lnL w="12700" cmpd="sng">
                      <a:noFill/>
                    </a:lnL>
                    <a:lnR w="12700" cap="flat" cmpd="sng" algn="ctr">
                      <a:solidFill>
                        <a:schemeClr val="tx1"/>
                      </a:solidFill>
                      <a:prstDash val="solid"/>
                      <a:round/>
                      <a:headEnd type="none" w="med" len="med"/>
                      <a:tailEnd type="none" w="med" len="med"/>
                    </a:lnR>
                    <a:lnT w="12700" cap="flat" cmpd="sng" algn="ctr">
                      <a:solidFill>
                        <a:schemeClr val="bg1">
                          <a:lumMod val="65000"/>
                        </a:schemeClr>
                      </a:solidFill>
                      <a:prstDash val="sysDot"/>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c>
                  <a:txBody>
                    <a:bodyPr/>
                    <a:lstStyle/>
                    <a:p>
                      <a:r>
                        <a:rPr lang="lt-LT" sz="1200" i="1" kern="1200" dirty="0" smtClean="0">
                          <a:solidFill>
                            <a:schemeClr val="tx1"/>
                          </a:solidFill>
                          <a:latin typeface="Cambria" pitchFamily="18" charset="0"/>
                          <a:ea typeface="+mn-ea"/>
                          <a:cs typeface="Calibri" pitchFamily="34" charset="0"/>
                        </a:rPr>
                        <a:t>Meno</a:t>
                      </a:r>
                      <a:r>
                        <a:rPr lang="lt-LT" sz="1200" i="1" kern="1200" baseline="0" dirty="0" smtClean="0">
                          <a:solidFill>
                            <a:schemeClr val="tx1"/>
                          </a:solidFill>
                          <a:latin typeface="Cambria" pitchFamily="18" charset="0"/>
                          <a:ea typeface="+mn-ea"/>
                          <a:cs typeface="Calibri" pitchFamily="34" charset="0"/>
                        </a:rPr>
                        <a:t> akcija lauke, kurios metu iš šešėlių buvo kuriamos kompozicijos ir fotografuojamos.</a:t>
                      </a:r>
                    </a:p>
                    <a:p>
                      <a:r>
                        <a:rPr lang="lt-LT" sz="1200" i="1" kern="1200" baseline="0" dirty="0" smtClean="0">
                          <a:solidFill>
                            <a:schemeClr val="tx1"/>
                          </a:solidFill>
                          <a:latin typeface="Cambria" pitchFamily="18" charset="0"/>
                          <a:ea typeface="+mn-ea"/>
                          <a:cs typeface="Calibri" pitchFamily="34" charset="0"/>
                        </a:rPr>
                        <a:t>Namuose mokiniai dirbdami su </a:t>
                      </a:r>
                      <a:r>
                        <a:rPr lang="lt-LT" sz="1200" i="1" kern="1200" baseline="0" dirty="0" err="1" smtClean="0">
                          <a:solidFill>
                            <a:schemeClr val="tx1"/>
                          </a:solidFill>
                          <a:latin typeface="Cambria" pitchFamily="18" charset="0"/>
                          <a:ea typeface="+mn-ea"/>
                          <a:cs typeface="Calibri" pitchFamily="34" charset="0"/>
                        </a:rPr>
                        <a:t>sutuprea</a:t>
                      </a:r>
                      <a:r>
                        <a:rPr lang="lt-LT" sz="1200" i="1" kern="1200" baseline="0" dirty="0" smtClean="0">
                          <a:solidFill>
                            <a:schemeClr val="tx1"/>
                          </a:solidFill>
                          <a:latin typeface="Cambria" pitchFamily="18" charset="0"/>
                          <a:ea typeface="+mn-ea"/>
                          <a:cs typeface="Calibri" pitchFamily="34" charset="0"/>
                        </a:rPr>
                        <a:t> programa kūrė kompozicijas, naudodami </a:t>
                      </a:r>
                      <a:r>
                        <a:rPr lang="lt-LT" sz="1200" i="1" kern="1200" baseline="0" dirty="0" smtClean="0">
                          <a:solidFill>
                            <a:schemeClr val="tx1"/>
                          </a:solidFill>
                          <a:latin typeface="Cambria" pitchFamily="18" charset="0"/>
                          <a:ea typeface="+mn-ea"/>
                          <a:cs typeface="Calibri" pitchFamily="34" charset="0"/>
                          <a:hlinkClick r:id="rId4"/>
                        </a:rPr>
                        <a:t>http://edu.glogster.com/</a:t>
                      </a:r>
                      <a:r>
                        <a:rPr lang="lt-LT" sz="1200" i="1" kern="1200" baseline="0" dirty="0" smtClean="0">
                          <a:solidFill>
                            <a:schemeClr val="tx1"/>
                          </a:solidFill>
                          <a:latin typeface="Cambria" pitchFamily="18" charset="0"/>
                          <a:ea typeface="+mn-ea"/>
                          <a:cs typeface="Calibri" pitchFamily="34" charset="0"/>
                        </a:rPr>
                        <a:t> programą kūrė interaktyviuosius plakatus biologijos pamokai.</a:t>
                      </a:r>
                    </a:p>
                    <a:p>
                      <a:r>
                        <a:rPr lang="lt-LT" sz="1200" i="1" kern="1200" baseline="0" dirty="0" smtClean="0">
                          <a:solidFill>
                            <a:schemeClr val="tx1"/>
                          </a:solidFill>
                          <a:latin typeface="Cambria" pitchFamily="18" charset="0"/>
                          <a:ea typeface="+mn-ea"/>
                          <a:cs typeface="Calibri" pitchFamily="34" charset="0"/>
                        </a:rPr>
                        <a:t>Projekto metu vyravo teigiamos emocijos, didelis susidomėjimas savo ir draugų galimybėmis, noras kuo daugiau sužinoti. Mokiniai sėkmingai pritaikė biologijos pamokų metu įgytas žinias kurdami </a:t>
                      </a:r>
                      <a:r>
                        <a:rPr lang="lt-LT" sz="1200" i="1" kern="1200" baseline="0" smtClean="0">
                          <a:solidFill>
                            <a:schemeClr val="tx1"/>
                          </a:solidFill>
                          <a:latin typeface="Cambria" pitchFamily="18" charset="0"/>
                          <a:ea typeface="+mn-ea"/>
                          <a:cs typeface="Calibri" pitchFamily="34" charset="0"/>
                        </a:rPr>
                        <a:t>dailės darbus.</a:t>
                      </a:r>
                      <a:endParaRPr lang="en-US" sz="1200" i="1" kern="1200" dirty="0" smtClean="0">
                        <a:solidFill>
                          <a:schemeClr val="tx1"/>
                        </a:solidFill>
                        <a:latin typeface="Cambria" pitchFamily="18" charset="0"/>
                        <a:ea typeface="+mn-ea"/>
                        <a:cs typeface="Calibri" pitchFamily="34" charset="0"/>
                      </a:endParaRPr>
                    </a:p>
                  </a:txBody>
                  <a:tcPr marL="91450" marR="91450" marT="45696" marB="45696">
                    <a:lnL w="12700" cap="flat" cmpd="sng" algn="ctr">
                      <a:solidFill>
                        <a:schemeClr val="tx1"/>
                      </a:solidFill>
                      <a:prstDash val="solid"/>
                      <a:round/>
                      <a:headEnd type="none" w="med" len="med"/>
                      <a:tailEnd type="none" w="med" len="med"/>
                    </a:lnL>
                    <a:lnR w="12700" cmpd="sng">
                      <a:noFill/>
                    </a:lnR>
                    <a:lnT w="12700" cap="flat" cmpd="sng" algn="ctr">
                      <a:solidFill>
                        <a:schemeClr val="bg1">
                          <a:lumMod val="65000"/>
                        </a:schemeClr>
                      </a:solidFill>
                      <a:prstDash val="sysDot"/>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36"/>
          <p:cNvGraphicFramePr>
            <a:graphicFrameLocks noGrp="1"/>
          </p:cNvGraphicFramePr>
          <p:nvPr>
            <p:extLst>
              <p:ext uri="{D42A27DB-BD31-4B8C-83A1-F6EECF244321}">
                <p14:modId xmlns:p14="http://schemas.microsoft.com/office/powerpoint/2010/main" val="305343042"/>
              </p:ext>
            </p:extLst>
          </p:nvPr>
        </p:nvGraphicFramePr>
        <p:xfrm>
          <a:off x="211138" y="444500"/>
          <a:ext cx="8721725" cy="5381625"/>
        </p:xfrm>
        <a:graphic>
          <a:graphicData uri="http://schemas.openxmlformats.org/drawingml/2006/table">
            <a:tbl>
              <a:tblPr firstRow="1" bandRow="1">
                <a:tableStyleId>{5C22544A-7EE6-4342-B048-85BDC9FD1C3A}</a:tableStyleId>
              </a:tblPr>
              <a:tblGrid>
                <a:gridCol w="2406934"/>
                <a:gridCol w="6314791"/>
              </a:tblGrid>
              <a:tr h="53816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a-DK" sz="1200" b="0" i="1" u="none" strike="noStrike" kern="1200" cap="none" spc="0" normalizeH="0" baseline="0" noProof="0" dirty="0" smtClean="0">
                        <a:ln>
                          <a:noFill/>
                        </a:ln>
                        <a:solidFill>
                          <a:schemeClr val="tx1"/>
                        </a:solidFill>
                        <a:effectLst/>
                        <a:uLnTx/>
                        <a:uFillTx/>
                        <a:latin typeface="Segoe UI Light"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a-DK" sz="1200" b="1" dirty="0" smtClean="0">
                        <a:solidFill>
                          <a:schemeClr val="tx1"/>
                        </a:solidFill>
                        <a:latin typeface="Segoe UI Light" pitchFamily="34" charset="0"/>
                      </a:endParaRPr>
                    </a:p>
                    <a:p>
                      <a:endParaRPr lang="da-DK" sz="1400" b="1" dirty="0" smtClean="0">
                        <a:solidFill>
                          <a:schemeClr val="tx1"/>
                        </a:solidFill>
                        <a:latin typeface="Segoe UI Light" pitchFamily="34" charset="0"/>
                      </a:endParaRPr>
                    </a:p>
                    <a:p>
                      <a:r>
                        <a:rPr lang="lt-LT" sz="1400" b="1" dirty="0" smtClean="0">
                          <a:solidFill>
                            <a:schemeClr val="tx1"/>
                          </a:solidFill>
                          <a:latin typeface="Segoe UI Light" pitchFamily="34" charset="0"/>
                        </a:rPr>
                        <a:t>Bendradarbiavimas</a:t>
                      </a:r>
                      <a:endParaRPr lang="da-DK" sz="1400" b="1" dirty="0" smtClean="0">
                        <a:solidFill>
                          <a:schemeClr val="tx1"/>
                        </a:solidFill>
                        <a:latin typeface="Segoe UI Light" pitchFamily="34" charset="0"/>
                      </a:endParaRPr>
                    </a:p>
                    <a:p>
                      <a:endParaRPr lang="da-DK" sz="1200" b="0" dirty="0" smtClean="0">
                        <a:solidFill>
                          <a:schemeClr val="tx1"/>
                        </a:solidFill>
                        <a:latin typeface="Segoe UI Light" pitchFamily="34" charset="0"/>
                      </a:endParaRPr>
                    </a:p>
                    <a:p>
                      <a:r>
                        <a:rPr lang="lt-LT" sz="1200" b="0" i="1" baseline="0" dirty="0" smtClean="0">
                          <a:solidFill>
                            <a:schemeClr val="tx1"/>
                          </a:solidFill>
                          <a:latin typeface="Segoe UI Light" pitchFamily="34" charset="0"/>
                        </a:rPr>
                        <a:t>Pateikite pavyzdžių (jei tokių turite), iliustruojančių bendradarbiavimą, komandinį darbą, atsakomybės pasidalijimą, sprendimų priėmimą, kūrybą.  </a:t>
                      </a:r>
                    </a:p>
                    <a:p>
                      <a:endParaRPr lang="da-DK" sz="1400" b="1" dirty="0" smtClean="0">
                        <a:solidFill>
                          <a:schemeClr val="tx1"/>
                        </a:solidFill>
                        <a:latin typeface="Segoe UI Light" pitchFamily="34" charset="0"/>
                      </a:endParaRPr>
                    </a:p>
                    <a:p>
                      <a:endParaRPr lang="da-DK" sz="1200" b="0" dirty="0" smtClean="0">
                        <a:solidFill>
                          <a:schemeClr val="tx1"/>
                        </a:solidFill>
                        <a:latin typeface="Segoe UI Light" pitchFamily="34" charset="0"/>
                      </a:endParaRPr>
                    </a:p>
                  </a:txBody>
                  <a:tcPr marL="91450" marR="91450" marT="45698" marB="45698">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latin typeface="Segoe UI Light" pitchFamily="34" charset="0"/>
                        <a:ea typeface="+mn-ea"/>
                        <a:cs typeface="Calibri" pitchFamily="34"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lt-LT" sz="1200" b="0" i="1" kern="1200" dirty="0" smtClean="0">
                          <a:solidFill>
                            <a:schemeClr val="tx1"/>
                          </a:solidFill>
                          <a:effectLst/>
                          <a:latin typeface="Cambria" pitchFamily="18" charset="0"/>
                          <a:ea typeface="+mn-ea"/>
                          <a:cs typeface="+mn-cs"/>
                        </a:rPr>
                        <a:t> Svarbu, kad vaikai įgijo bendravimo įgūdžių.</a:t>
                      </a:r>
                      <a:r>
                        <a:rPr lang="lt-LT" sz="1200" b="0" i="1" kern="1200" baseline="0" dirty="0" smtClean="0">
                          <a:solidFill>
                            <a:schemeClr val="tx1"/>
                          </a:solidFill>
                          <a:effectLst/>
                          <a:latin typeface="Cambria" pitchFamily="18" charset="0"/>
                          <a:ea typeface="+mn-ea"/>
                          <a:cs typeface="+mn-cs"/>
                        </a:rPr>
                        <a:t> Dirbdami porose ar grupėse, </a:t>
                      </a:r>
                      <a:r>
                        <a:rPr lang="lt-LT" sz="1200" b="0" i="1" kern="1200" dirty="0" smtClean="0">
                          <a:solidFill>
                            <a:schemeClr val="tx1"/>
                          </a:solidFill>
                          <a:effectLst/>
                          <a:latin typeface="Cambria" pitchFamily="18" charset="0"/>
                          <a:ea typeface="+mn-ea"/>
                          <a:cs typeface="+mn-cs"/>
                        </a:rPr>
                        <a:t>labiau pažino save ir draugus, plėtojo savo kūrybiškumą, įvertino</a:t>
                      </a:r>
                      <a:r>
                        <a:rPr lang="lt-LT" sz="1200" b="0" i="1" kern="1200" baseline="0" dirty="0" smtClean="0">
                          <a:solidFill>
                            <a:schemeClr val="tx1"/>
                          </a:solidFill>
                          <a:effectLst/>
                          <a:latin typeface="Cambria" pitchFamily="18" charset="0"/>
                          <a:ea typeface="+mn-ea"/>
                          <a:cs typeface="+mn-cs"/>
                        </a:rPr>
                        <a:t> </a:t>
                      </a:r>
                      <a:r>
                        <a:rPr lang="lt-LT" sz="1200" b="0" i="1" kern="1200" dirty="0" smtClean="0">
                          <a:solidFill>
                            <a:schemeClr val="tx1"/>
                          </a:solidFill>
                          <a:effectLst/>
                          <a:latin typeface="Cambria" pitchFamily="18" charset="0"/>
                          <a:ea typeface="+mn-ea"/>
                          <a:cs typeface="+mn-cs"/>
                        </a:rPr>
                        <a:t>save bei draugus kaip unikalias ir originalias asmenybes,</a:t>
                      </a:r>
                      <a:r>
                        <a:rPr lang="lt-LT" sz="1200" b="0" i="1" kern="1200" baseline="0" dirty="0" smtClean="0">
                          <a:solidFill>
                            <a:schemeClr val="tx1"/>
                          </a:solidFill>
                          <a:effectLst/>
                          <a:latin typeface="Cambria" pitchFamily="18" charset="0"/>
                          <a:ea typeface="+mn-ea"/>
                          <a:cs typeface="+mn-cs"/>
                        </a:rPr>
                        <a:t> gebėjo išsakyti savo ir išklausyti draugų siūlomas kūrybines mintis, rasti bendrą sprendimą.</a:t>
                      </a:r>
                    </a:p>
                    <a:p>
                      <a:pPr marL="0" marR="0" indent="0" algn="l" defTabSz="457200" rtl="0" eaLnBrk="1" fontAlgn="auto" latinLnBrk="0" hangingPunct="1">
                        <a:lnSpc>
                          <a:spcPct val="100000"/>
                        </a:lnSpc>
                        <a:spcBef>
                          <a:spcPts val="0"/>
                        </a:spcBef>
                        <a:spcAft>
                          <a:spcPts val="0"/>
                        </a:spcAft>
                        <a:buClrTx/>
                        <a:buSzTx/>
                        <a:buFontTx/>
                        <a:buNone/>
                        <a:tabLst/>
                        <a:defRPr/>
                      </a:pPr>
                      <a:r>
                        <a:rPr lang="lt-LT" sz="1200" b="0" i="1" kern="1200" baseline="0" dirty="0" smtClean="0">
                          <a:solidFill>
                            <a:schemeClr val="tx1"/>
                          </a:solidFill>
                          <a:effectLst/>
                          <a:latin typeface="Cambria" pitchFamily="18" charset="0"/>
                          <a:ea typeface="+mn-ea"/>
                          <a:cs typeface="+mn-cs"/>
                        </a:rPr>
                        <a:t>Pamokose buvo gera nuotaika, nes  žaidybiniai metodai „Skulptorius ir užsakovas“, „Pasikeisk lūpas“, bei meno akcija su šešėliais bei nuotaikų išpjaustymas ant obuolio sukėlė daug gerų emocijų, teigiamą, draugišką atmosferą.</a:t>
                      </a:r>
                    </a:p>
                    <a:p>
                      <a:pPr marL="0" marR="0" indent="0" algn="l" defTabSz="457200" rtl="0" eaLnBrk="1" fontAlgn="auto" latinLnBrk="0" hangingPunct="1">
                        <a:lnSpc>
                          <a:spcPct val="100000"/>
                        </a:lnSpc>
                        <a:spcBef>
                          <a:spcPts val="0"/>
                        </a:spcBef>
                        <a:spcAft>
                          <a:spcPts val="0"/>
                        </a:spcAft>
                        <a:buClrTx/>
                        <a:buSzTx/>
                        <a:buFontTx/>
                        <a:buNone/>
                        <a:tabLst/>
                        <a:defRPr/>
                      </a:pPr>
                      <a:r>
                        <a:rPr lang="lt-LT" sz="1200" b="0" i="1" kern="1200" baseline="0" dirty="0" smtClean="0">
                          <a:solidFill>
                            <a:schemeClr val="tx1"/>
                          </a:solidFill>
                          <a:effectLst/>
                          <a:latin typeface="Cambria" pitchFamily="18" charset="0"/>
                          <a:ea typeface="+mn-ea"/>
                          <a:cs typeface="+mn-cs"/>
                        </a:rPr>
                        <a:t>Mokiniai savo darbus gali rasti projektui skirtoje </a:t>
                      </a:r>
                      <a:r>
                        <a:rPr lang="lt-LT" sz="1200" b="0" i="1" kern="1200" baseline="0" smtClean="0">
                          <a:solidFill>
                            <a:schemeClr val="tx1"/>
                          </a:solidFill>
                          <a:effectLst/>
                          <a:latin typeface="Cambria" pitchFamily="18" charset="0"/>
                          <a:ea typeface="+mn-ea"/>
                          <a:cs typeface="+mn-cs"/>
                        </a:rPr>
                        <a:t>svetainėje : </a:t>
                      </a:r>
                      <a:r>
                        <a:rPr lang="lt-LT" sz="1200" b="0" i="1" kern="1200" baseline="0" smtClean="0">
                          <a:solidFill>
                            <a:schemeClr val="tx1"/>
                          </a:solidFill>
                          <a:effectLst/>
                          <a:latin typeface="Cambria" pitchFamily="18" charset="0"/>
                          <a:ea typeface="+mn-ea"/>
                          <a:cs typeface="+mn-cs"/>
                          <a:hlinkClick r:id="rId2"/>
                        </a:rPr>
                        <a:t>https://sites.google.com/site/pamokaintegruota/dailebiologija</a:t>
                      </a:r>
                      <a:r>
                        <a:rPr lang="lt-LT" sz="1200" b="0" i="1" kern="1200" baseline="0" smtClean="0">
                          <a:solidFill>
                            <a:schemeClr val="tx1"/>
                          </a:solidFill>
                          <a:effectLst/>
                          <a:latin typeface="Cambria" pitchFamily="18" charset="0"/>
                          <a:ea typeface="+mn-ea"/>
                          <a:cs typeface="+mn-cs"/>
                        </a:rPr>
                        <a:t> </a:t>
                      </a:r>
                      <a:endParaRPr lang="lt-LT" sz="1200" b="0" i="1" kern="1200" baseline="0" dirty="0" smtClean="0">
                        <a:solidFill>
                          <a:schemeClr val="tx1"/>
                        </a:solidFill>
                        <a:effectLst/>
                        <a:latin typeface="Cambria" pitchFamily="18" charset="0"/>
                        <a:ea typeface="+mn-ea"/>
                        <a:cs typeface="+mn-cs"/>
                      </a:endParaRPr>
                    </a:p>
                    <a:p>
                      <a:endParaRPr lang="en-US" sz="1200" b="0" i="0" kern="1200" dirty="0">
                        <a:solidFill>
                          <a:schemeClr val="tx1"/>
                        </a:solidFill>
                        <a:latin typeface="Segoe UI Light" pitchFamily="34" charset="0"/>
                        <a:ea typeface="+mn-ea"/>
                        <a:cs typeface="Calibri" pitchFamily="34" charset="0"/>
                      </a:endParaRPr>
                    </a:p>
                  </a:txBody>
                  <a:tcPr marL="91450" marR="91450" marT="45698" marB="45698">
                    <a:lnL w="12700"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VKK_konkurso_šablonas_20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as" ma:contentTypeID="0x010100D9558A284A18F6468B66F44B8096ECEF" ma:contentTypeVersion="0" ma:contentTypeDescription="Kurkite naują dokumentą." ma:contentTypeScope="" ma:versionID="bed9625ad24ee554b877b2e38e61fdb8">
  <xsd:schema xmlns:xsd="http://www.w3.org/2001/XMLSchema" xmlns:xs="http://www.w3.org/2001/XMLSchema" xmlns:p="http://schemas.microsoft.com/office/2006/metadata/properties" targetNamespace="http://schemas.microsoft.com/office/2006/metadata/properties" ma:root="true" ma:fieldsID="bb184a0556433ebd5d1bfaa22cfe5d8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C48B018-E296-4EE6-BF59-847167470620}">
  <ds:schemaRefs>
    <ds:schemaRef ds:uri="http://schemas.microsoft.com/sharepoint/v3/contenttype/forms"/>
  </ds:schemaRefs>
</ds:datastoreItem>
</file>

<file path=customXml/itemProps2.xml><?xml version="1.0" encoding="utf-8"?>
<ds:datastoreItem xmlns:ds="http://schemas.openxmlformats.org/officeDocument/2006/customXml" ds:itemID="{EEB99BA6-9CA3-4696-9569-6DDCC8852E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870B25ED-4F6B-48FF-A0CC-0EB8770D8242}">
  <ds:schemaRefs>
    <ds:schemaRef ds:uri="http://purl.org/dc/elements/1.1/"/>
    <ds:schemaRef ds:uri="http://schemas.microsoft.com/office/infopath/2007/PartnerControls"/>
    <ds:schemaRef ds:uri="http://schemas.microsoft.com/office/2006/documentManagement/types"/>
    <ds:schemaRef ds:uri="http://purl.org/dc/terms/"/>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VKK_konkurso_šablonas_2012</Template>
  <TotalTime>327</TotalTime>
  <Words>1361</Words>
  <Application>Microsoft Office PowerPoint</Application>
  <PresentationFormat>Demonstracija ekrane (4:3)</PresentationFormat>
  <Paragraphs>128</Paragraphs>
  <Slides>7</Slides>
  <Notes>1</Notes>
  <HiddenSlides>0</HiddenSlides>
  <MMClips>0</MMClips>
  <ScaleCrop>false</ScaleCrop>
  <HeadingPairs>
    <vt:vector size="4" baseType="variant">
      <vt:variant>
        <vt:lpstr>Tema</vt:lpstr>
      </vt:variant>
      <vt:variant>
        <vt:i4>1</vt:i4>
      </vt:variant>
      <vt:variant>
        <vt:lpstr>Skaidrių pavadinimai</vt:lpstr>
      </vt:variant>
      <vt:variant>
        <vt:i4>7</vt:i4>
      </vt:variant>
    </vt:vector>
  </HeadingPairs>
  <TitlesOfParts>
    <vt:vector size="8" baseType="lpstr">
      <vt:lpstr>VKK_konkurso_šablonas_2012</vt:lpstr>
      <vt:lpstr>„VIRTUALI KELIONĖ KLASĖJE“</vt:lpstr>
      <vt:lpstr>ŽMOGAUS JUDESIAI IR EMOCIJOS</vt:lpstr>
      <vt:lpstr>ŽMOGAUS JUDESIAI IR EMOCIJOS</vt:lpstr>
      <vt:lpstr>PowerPoint pristatymas</vt:lpstr>
      <vt:lpstr>PowerPoint pristatymas</vt:lpstr>
      <vt:lpstr>PowerPoint pristatymas</vt:lpstr>
      <vt:lpstr>PowerPoint pristatymas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pristatymas</dc:title>
  <dc:creator>Mokytkamb1</dc:creator>
  <cp:lastModifiedBy>User</cp:lastModifiedBy>
  <cp:revision>31</cp:revision>
  <dcterms:created xsi:type="dcterms:W3CDTF">2012-11-08T05:57:02Z</dcterms:created>
  <dcterms:modified xsi:type="dcterms:W3CDTF">2013-12-10T05:21:33Z</dcterms:modified>
</cp:coreProperties>
</file>